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10287000" cx="18288000"/>
  <p:notesSz cx="6858000" cy="9144000"/>
  <p:embeddedFontLst>
    <p:embeddedFont>
      <p:font typeface="Nunito SemiBold"/>
      <p:regular r:id="rId26"/>
      <p:bold r:id="rId27"/>
      <p:italic r:id="rId28"/>
      <p:boldItalic r:id="rId29"/>
    </p:embeddedFont>
    <p:embeddedFont>
      <p:font typeface="Nunito"/>
      <p:regular r:id="rId30"/>
      <p:bold r:id="rId31"/>
      <p:italic r:id="rId32"/>
      <p:boldItalic r:id="rId33"/>
    </p:embeddedFont>
    <p:embeddedFont>
      <p:font typeface="Nunito ExtraBold"/>
      <p:bold r:id="rId34"/>
      <p:boldItalic r:id="rId35"/>
    </p:embeddedFont>
    <p:embeddedFont>
      <p:font typeface="Nunito Black"/>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j4LV/MXZqd+rZ4qn4VhpL9YuTx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60E141-EA30-4A17-B05D-07242D0C0FED}">
  <a:tblStyle styleId="{2C60E141-EA30-4A17-B05D-07242D0C0FE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SemiBold-regular.fntdata"/><Relationship Id="rId25" Type="http://schemas.openxmlformats.org/officeDocument/2006/relationships/slide" Target="slides/slide19.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35" Type="http://schemas.openxmlformats.org/officeDocument/2006/relationships/font" Target="fonts/NunitoExtraBold-boldItalic.fntdata"/><Relationship Id="rId12" Type="http://schemas.openxmlformats.org/officeDocument/2006/relationships/slide" Target="slides/slide6.xml"/><Relationship Id="rId34" Type="http://schemas.openxmlformats.org/officeDocument/2006/relationships/font" Target="fonts/NunitoExtraBold-bold.fntdata"/><Relationship Id="rId15" Type="http://schemas.openxmlformats.org/officeDocument/2006/relationships/slide" Target="slides/slide9.xml"/><Relationship Id="rId37" Type="http://schemas.openxmlformats.org/officeDocument/2006/relationships/font" Target="fonts/NunitoBlack-boldItalic.fntdata"/><Relationship Id="rId14" Type="http://schemas.openxmlformats.org/officeDocument/2006/relationships/slide" Target="slides/slide8.xml"/><Relationship Id="rId36" Type="http://schemas.openxmlformats.org/officeDocument/2006/relationships/font" Target="fonts/NunitoBlack-bold.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ef56613a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0ef56613a0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ef56613a0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0ef56613a0_1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https://creately.com/diagram/example/ila7z8fp1/whole-foods-market-service-blueprint-classic</a:t>
            </a:r>
            <a:endParaRPr/>
          </a:p>
        </p:txBody>
      </p:sp>
      <p:sp>
        <p:nvSpPr>
          <p:cNvPr id="226" name="Google Shape;2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19c5b57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https://creately.com/diagram/example/ila7z8fp1/whole-foods-market-service-blueprint-classic</a:t>
            </a:r>
            <a:endParaRPr/>
          </a:p>
        </p:txBody>
      </p:sp>
      <p:sp>
        <p:nvSpPr>
          <p:cNvPr id="237" name="Google Shape;237;g3019c5b573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19c5b57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https://creately.com/diagram/example/ila7z8fp1/whole-foods-market-service-blueprint-classic</a:t>
            </a:r>
            <a:endParaRPr/>
          </a:p>
        </p:txBody>
      </p:sp>
      <p:sp>
        <p:nvSpPr>
          <p:cNvPr id="248" name="Google Shape;248;g3019c5b573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ef78e426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https://creately.com/diagram/example/ivn0bt0t/aldi-classic</a:t>
            </a:r>
            <a:endParaRPr/>
          </a:p>
        </p:txBody>
      </p:sp>
      <p:sp>
        <p:nvSpPr>
          <p:cNvPr id="259" name="Google Shape;259;g30ef78e4265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ef78e426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https://creately.com/diagram/example/ivn0bt0t/aldi-classic</a:t>
            </a:r>
            <a:endParaRPr/>
          </a:p>
        </p:txBody>
      </p:sp>
      <p:sp>
        <p:nvSpPr>
          <p:cNvPr id="269" name="Google Shape;269;g30ef78e4265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ef56613a0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0ef56613a0_1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dk1"/>
                </a:solidFill>
                <a:latin typeface="Nunito"/>
                <a:ea typeface="Nunito"/>
                <a:cs typeface="Nunito"/>
                <a:sym typeface="Nunito"/>
              </a:rPr>
              <a:t>AI Prompt: </a:t>
            </a:r>
            <a:r>
              <a:rPr lang="en-US" sz="1600">
                <a:solidFill>
                  <a:schemeClr val="dk1"/>
                </a:solidFill>
                <a:latin typeface="Nunito SemiBold"/>
                <a:ea typeface="Nunito SemiBold"/>
                <a:cs typeface="Nunito SemiBold"/>
                <a:sym typeface="Nunito SemiBold"/>
              </a:rPr>
              <a:t>“Provide examples of internal failure quality costs for a grocery store”</a:t>
            </a:r>
            <a:endParaRPr sz="100">
              <a:solidFill>
                <a:schemeClr val="dk1"/>
              </a:solidFill>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ef78e42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lang="en-US" sz="1600">
                <a:solidFill>
                  <a:schemeClr val="dk1"/>
                </a:solidFill>
                <a:latin typeface="Nunito SemiBold"/>
                <a:ea typeface="Nunito SemiBold"/>
                <a:cs typeface="Nunito SemiBold"/>
                <a:sym typeface="Nunito SemiBold"/>
              </a:rPr>
              <a:t>AI Prompt: </a:t>
            </a:r>
            <a:r>
              <a:rPr lang="en-US" sz="1600">
                <a:solidFill>
                  <a:schemeClr val="dk1"/>
                </a:solidFill>
                <a:latin typeface="Nunito SemiBold"/>
                <a:ea typeface="Nunito SemiBold"/>
                <a:cs typeface="Nunito SemiBold"/>
                <a:sym typeface="Nunito SemiBold"/>
              </a:rPr>
              <a:t>“Provide examples of external failure quality costs for a grocery store”</a:t>
            </a:r>
            <a:endParaRPr sz="16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p>
        </p:txBody>
      </p:sp>
      <p:sp>
        <p:nvSpPr>
          <p:cNvPr id="145" name="Google Shape;145;g30ef78e426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ef78e42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lang="en-US" sz="1600">
                <a:solidFill>
                  <a:schemeClr val="dk1"/>
                </a:solidFill>
                <a:latin typeface="Nunito SemiBold"/>
                <a:ea typeface="Nunito SemiBold"/>
                <a:cs typeface="Nunito SemiBold"/>
                <a:sym typeface="Nunito SemiBold"/>
              </a:rPr>
              <a:t>AI Prompt: “Provide examples of prevention quality costs for a grocery store”</a:t>
            </a:r>
            <a:endParaRPr/>
          </a:p>
        </p:txBody>
      </p:sp>
      <p:sp>
        <p:nvSpPr>
          <p:cNvPr id="158" name="Google Shape;158;g30ef78e4265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ef78e426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lang="en-US" sz="1600">
                <a:solidFill>
                  <a:schemeClr val="dk1"/>
                </a:solidFill>
                <a:latin typeface="Nunito SemiBold"/>
                <a:ea typeface="Nunito SemiBold"/>
                <a:cs typeface="Nunito SemiBold"/>
                <a:sym typeface="Nunito SemiBold"/>
              </a:rPr>
              <a:t>AI Prompt: “Provide examples of appraisal quality costs for a grocery store”</a:t>
            </a:r>
            <a:endParaRPr/>
          </a:p>
        </p:txBody>
      </p:sp>
      <p:sp>
        <p:nvSpPr>
          <p:cNvPr id="174" name="Google Shape;174;g30ef78e4265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ef56613a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0ef56613a0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0.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6.jpg"/><Relationship Id="rId7" Type="http://schemas.openxmlformats.org/officeDocument/2006/relationships/image" Target="../media/image28.png"/><Relationship Id="rId8" Type="http://schemas.openxmlformats.org/officeDocument/2006/relationships/hyperlink" Target="https://creately.com/diagram/example/ila7z8fp1/whole-foods-market-service-blueprint-classi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https://developer.walmart.com/doc/ca/ca-mp/ca-mp-orders/" TargetMode="External"/><Relationship Id="rId7" Type="http://schemas.openxmlformats.org/officeDocument/2006/relationships/image" Target="../media/image25.jp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https://creately.com/diagram/example/ivn0bt0t/aldi-classic" TargetMode="External"/><Relationship Id="rId7" Type="http://schemas.openxmlformats.org/officeDocument/2006/relationships/image" Target="../media/image29.jpg"/><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52.png"/><Relationship Id="rId10" Type="http://schemas.openxmlformats.org/officeDocument/2006/relationships/image" Target="../media/image45.png"/><Relationship Id="rId21" Type="http://schemas.openxmlformats.org/officeDocument/2006/relationships/hyperlink" Target="https://www.odoo.com/app/inventory?network=o&amp;utm_source=bing&amp;utm_medium=cpc&amp;utm_campaign=NA-EN-Inventory&amp;utm_term=barcode%20inventory%20system%20freeutm_gclid=&amp;msclkid=77a26820f3841f34ed040f3dae4456a1" TargetMode="External"/><Relationship Id="rId13" Type="http://schemas.openxmlformats.org/officeDocument/2006/relationships/image" Target="../media/image44.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 Id="rId15" Type="http://schemas.openxmlformats.org/officeDocument/2006/relationships/image" Target="../media/image20.png"/><Relationship Id="rId14" Type="http://schemas.openxmlformats.org/officeDocument/2006/relationships/image" Target="../media/image51.png"/><Relationship Id="rId17" Type="http://schemas.openxmlformats.org/officeDocument/2006/relationships/image" Target="../media/image41.png"/><Relationship Id="rId16" Type="http://schemas.openxmlformats.org/officeDocument/2006/relationships/image" Target="../media/image7.png"/><Relationship Id="rId5" Type="http://schemas.openxmlformats.org/officeDocument/2006/relationships/image" Target="../media/image1.png"/><Relationship Id="rId19" Type="http://schemas.openxmlformats.org/officeDocument/2006/relationships/image" Target="../media/image49.png"/><Relationship Id="rId6" Type="http://schemas.openxmlformats.org/officeDocument/2006/relationships/image" Target="../media/image36.png"/><Relationship Id="rId18" Type="http://schemas.openxmlformats.org/officeDocument/2006/relationships/image" Target="../media/image4.png"/><Relationship Id="rId7" Type="http://schemas.openxmlformats.org/officeDocument/2006/relationships/image" Target="../media/image35.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7.png"/><Relationship Id="rId15" Type="http://schemas.openxmlformats.org/officeDocument/2006/relationships/image" Target="../media/image20.png"/><Relationship Id="rId14" Type="http://schemas.openxmlformats.org/officeDocument/2006/relationships/image" Target="../media/image51.png"/><Relationship Id="rId17" Type="http://schemas.openxmlformats.org/officeDocument/2006/relationships/image" Target="../media/image41.png"/><Relationship Id="rId16" Type="http://schemas.openxmlformats.org/officeDocument/2006/relationships/image" Target="../media/image7.png"/><Relationship Id="rId5" Type="http://schemas.openxmlformats.org/officeDocument/2006/relationships/image" Target="../media/image1.png"/><Relationship Id="rId19" Type="http://schemas.openxmlformats.org/officeDocument/2006/relationships/image" Target="../media/image48.png"/><Relationship Id="rId6" Type="http://schemas.openxmlformats.org/officeDocument/2006/relationships/image" Target="../media/image36.png"/><Relationship Id="rId18" Type="http://schemas.openxmlformats.org/officeDocument/2006/relationships/image" Target="../media/image4.png"/><Relationship Id="rId7" Type="http://schemas.openxmlformats.org/officeDocument/2006/relationships/image" Target="../media/image35.pn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6.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10" Type="http://schemas.openxmlformats.org/officeDocument/2006/relationships/image" Target="../media/image18.png"/><Relationship Id="rId9"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6.png"/><Relationship Id="rId10" Type="http://schemas.openxmlformats.org/officeDocument/2006/relationships/image" Target="../media/image18.png"/><Relationship Id="rId9"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hyperlink" Target="https://www.slideteam.net/business-quality-cost-report.html" TargetMode="External"/><Relationship Id="rId7"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83" name="Shape 83"/>
        <p:cNvGrpSpPr/>
        <p:nvPr/>
      </p:nvGrpSpPr>
      <p:grpSpPr>
        <a:xfrm>
          <a:off x="0" y="0"/>
          <a:ext cx="0" cy="0"/>
          <a:chOff x="0" y="0"/>
          <a:chExt cx="0" cy="0"/>
        </a:xfrm>
      </p:grpSpPr>
      <p:sp>
        <p:nvSpPr>
          <p:cNvPr id="84" name="Google Shape;84;p1"/>
          <p:cNvSpPr/>
          <p:nvPr/>
        </p:nvSpPr>
        <p:spPr>
          <a:xfrm rot="-580621">
            <a:off x="8866745" y="3095947"/>
            <a:ext cx="9422413" cy="6324436"/>
          </a:xfrm>
          <a:custGeom>
            <a:rect b="b" l="l" r="r" t="t"/>
            <a:pathLst>
              <a:path extrusionOk="0" h="7048011" w="10737967">
                <a:moveTo>
                  <a:pt x="0" y="0"/>
                </a:moveTo>
                <a:lnTo>
                  <a:pt x="10737966" y="0"/>
                </a:lnTo>
                <a:lnTo>
                  <a:pt x="10737966" y="7048011"/>
                </a:lnTo>
                <a:lnTo>
                  <a:pt x="0" y="7048011"/>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11263052" y="1899001"/>
            <a:ext cx="4914103" cy="5791377"/>
          </a:xfrm>
          <a:custGeom>
            <a:rect b="b" l="l" r="r" t="t"/>
            <a:pathLst>
              <a:path extrusionOk="0" h="6434863" w="5815507">
                <a:moveTo>
                  <a:pt x="0" y="0"/>
                </a:moveTo>
                <a:lnTo>
                  <a:pt x="5815507" y="0"/>
                </a:lnTo>
                <a:lnTo>
                  <a:pt x="5815507" y="6434863"/>
                </a:lnTo>
                <a:lnTo>
                  <a:pt x="0" y="6434863"/>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5620379" y="3565478"/>
            <a:ext cx="1744221" cy="4429768"/>
          </a:xfrm>
          <a:custGeom>
            <a:rect b="b" l="l" r="r" t="t"/>
            <a:pathLst>
              <a:path extrusionOk="0" h="4429768" w="1744221">
                <a:moveTo>
                  <a:pt x="0" y="0"/>
                </a:moveTo>
                <a:lnTo>
                  <a:pt x="1744221" y="0"/>
                </a:lnTo>
                <a:lnTo>
                  <a:pt x="1744221" y="4429768"/>
                </a:lnTo>
                <a:lnTo>
                  <a:pt x="0" y="4429768"/>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9088849" y="5124434"/>
            <a:ext cx="3357799" cy="3509507"/>
          </a:xfrm>
          <a:custGeom>
            <a:rect b="b" l="l" r="r" t="t"/>
            <a:pathLst>
              <a:path extrusionOk="0" h="3899452" w="3973727">
                <a:moveTo>
                  <a:pt x="0" y="0"/>
                </a:moveTo>
                <a:lnTo>
                  <a:pt x="3973727" y="0"/>
                </a:lnTo>
                <a:lnTo>
                  <a:pt x="3973727" y="3899452"/>
                </a:lnTo>
                <a:lnTo>
                  <a:pt x="0" y="3899452"/>
                </a:lnTo>
                <a:lnTo>
                  <a:pt x="0" y="0"/>
                </a:lnTo>
                <a:close/>
              </a:path>
            </a:pathLst>
          </a:custGeom>
          <a:blipFill rotWithShape="1">
            <a:blip r:embed="rId6">
              <a:alphaModFix/>
            </a:blip>
            <a:stretch>
              <a:fillRect b="0" l="0" r="0" t="0"/>
            </a:stretch>
          </a:blipFill>
          <a:ln>
            <a:noFill/>
          </a:ln>
        </p:spPr>
      </p:sp>
      <p:sp>
        <p:nvSpPr>
          <p:cNvPr id="88" name="Google Shape;88;p1"/>
          <p:cNvSpPr txBox="1"/>
          <p:nvPr/>
        </p:nvSpPr>
        <p:spPr>
          <a:xfrm>
            <a:off x="1191943" y="2546868"/>
            <a:ext cx="7896900" cy="2954400"/>
          </a:xfrm>
          <a:prstGeom prst="rect">
            <a:avLst/>
          </a:prstGeom>
          <a:noFill/>
          <a:ln>
            <a:noFill/>
          </a:ln>
        </p:spPr>
        <p:txBody>
          <a:bodyPr anchorCtr="0" anchor="t" bIns="0" lIns="0" spcFirstLastPara="1" rIns="0" wrap="square" tIns="0">
            <a:spAutoFit/>
          </a:bodyPr>
          <a:lstStyle/>
          <a:p>
            <a:pPr indent="0" lvl="0" marL="0" marR="0" rtl="0" algn="l">
              <a:lnSpc>
                <a:spcPct val="127999"/>
              </a:lnSpc>
              <a:spcBef>
                <a:spcPts val="0"/>
              </a:spcBef>
              <a:spcAft>
                <a:spcPts val="0"/>
              </a:spcAft>
              <a:buNone/>
            </a:pPr>
            <a:r>
              <a:rPr b="1" lang="en-US" sz="8418">
                <a:solidFill>
                  <a:srgbClr val="DD724D"/>
                </a:solidFill>
                <a:latin typeface="Nunito"/>
                <a:ea typeface="Nunito"/>
                <a:cs typeface="Nunito"/>
                <a:sym typeface="Nunito"/>
              </a:rPr>
              <a:t>SCM 517 - Case Study #1</a:t>
            </a:r>
            <a:endParaRPr b="1" sz="400">
              <a:latin typeface="Nunito"/>
              <a:ea typeface="Nunito"/>
              <a:cs typeface="Nunito"/>
              <a:sym typeface="Nunito"/>
            </a:endParaRPr>
          </a:p>
        </p:txBody>
      </p:sp>
      <p:sp>
        <p:nvSpPr>
          <p:cNvPr id="89" name="Google Shape;89;p1"/>
          <p:cNvSpPr txBox="1"/>
          <p:nvPr/>
        </p:nvSpPr>
        <p:spPr>
          <a:xfrm>
            <a:off x="1191953" y="1015300"/>
            <a:ext cx="5608200" cy="573000"/>
          </a:xfrm>
          <a:prstGeom prst="rect">
            <a:avLst/>
          </a:prstGeom>
          <a:noFill/>
          <a:ln>
            <a:noFill/>
          </a:ln>
        </p:spPr>
        <p:txBody>
          <a:bodyPr anchorCtr="0" anchor="t" bIns="0" lIns="0" spcFirstLastPara="1" rIns="0" wrap="square" tIns="0">
            <a:spAutoFit/>
          </a:bodyPr>
          <a:lstStyle/>
          <a:p>
            <a:pPr indent="0" lvl="0" marL="0" marR="0" rtl="0" algn="l">
              <a:lnSpc>
                <a:spcPct val="128016"/>
              </a:lnSpc>
              <a:spcBef>
                <a:spcPts val="0"/>
              </a:spcBef>
              <a:spcAft>
                <a:spcPts val="0"/>
              </a:spcAft>
              <a:buNone/>
            </a:pPr>
            <a:r>
              <a:rPr lang="en-US" sz="3723">
                <a:solidFill>
                  <a:srgbClr val="DD724D"/>
                </a:solidFill>
                <a:latin typeface="Nunito Black"/>
                <a:ea typeface="Nunito Black"/>
                <a:cs typeface="Nunito Black"/>
                <a:sym typeface="Nunito Black"/>
              </a:rPr>
              <a:t>Quality Cost Analysis</a:t>
            </a:r>
            <a:endParaRPr sz="1700">
              <a:latin typeface="Nunito Black"/>
              <a:ea typeface="Nunito Black"/>
              <a:cs typeface="Nunito Black"/>
              <a:sym typeface="Nunito Black"/>
            </a:endParaRPr>
          </a:p>
        </p:txBody>
      </p:sp>
      <p:sp>
        <p:nvSpPr>
          <p:cNvPr id="90" name="Google Shape;90;p1"/>
          <p:cNvSpPr txBox="1"/>
          <p:nvPr/>
        </p:nvSpPr>
        <p:spPr>
          <a:xfrm>
            <a:off x="1427950" y="6891400"/>
            <a:ext cx="6806100" cy="2709300"/>
          </a:xfrm>
          <a:prstGeom prst="rect">
            <a:avLst/>
          </a:prstGeom>
          <a:noFill/>
          <a:ln>
            <a:noFill/>
          </a:ln>
        </p:spPr>
        <p:txBody>
          <a:bodyPr anchorCtr="0" anchor="t" bIns="0" lIns="0" spcFirstLastPara="1" rIns="0" wrap="square" tIns="0">
            <a:spAutoFit/>
          </a:bodyPr>
          <a:lstStyle/>
          <a:p>
            <a:pPr indent="0" lvl="0" marL="0" marR="0" rtl="0" algn="l">
              <a:lnSpc>
                <a:spcPct val="128016"/>
              </a:lnSpc>
              <a:spcBef>
                <a:spcPts val="0"/>
              </a:spcBef>
              <a:spcAft>
                <a:spcPts val="0"/>
              </a:spcAft>
              <a:buNone/>
            </a:pPr>
            <a:r>
              <a:rPr i="0" lang="en-US" sz="3923" u="sng" cap="none" strike="noStrike">
                <a:solidFill>
                  <a:srgbClr val="DD724D"/>
                </a:solidFill>
                <a:latin typeface="Nunito SemiBold"/>
                <a:ea typeface="Nunito SemiBold"/>
                <a:cs typeface="Nunito SemiBold"/>
                <a:sym typeface="Nunito SemiBold"/>
              </a:rPr>
              <a:t>Team 401</a:t>
            </a:r>
            <a:r>
              <a:rPr i="0" lang="en-US" sz="3923" u="none" cap="none" strike="noStrike">
                <a:solidFill>
                  <a:srgbClr val="DD724D"/>
                </a:solidFill>
                <a:latin typeface="Nunito SemiBold"/>
                <a:ea typeface="Nunito SemiBold"/>
                <a:cs typeface="Nunito SemiBold"/>
                <a:sym typeface="Nunito SemiBold"/>
              </a:rPr>
              <a:t> </a:t>
            </a:r>
            <a:endParaRPr i="0" sz="3923" u="none" cap="none" strike="noStrike">
              <a:solidFill>
                <a:srgbClr val="DD724D"/>
              </a:solidFill>
              <a:latin typeface="Nunito SemiBold"/>
              <a:ea typeface="Nunito SemiBold"/>
              <a:cs typeface="Nunito SemiBold"/>
              <a:sym typeface="Nunito SemiBold"/>
            </a:endParaRPr>
          </a:p>
          <a:p>
            <a:pPr indent="0" lvl="0" marL="0" marR="0" rtl="0" algn="l">
              <a:lnSpc>
                <a:spcPct val="128016"/>
              </a:lnSpc>
              <a:spcBef>
                <a:spcPts val="0"/>
              </a:spcBef>
              <a:spcAft>
                <a:spcPts val="0"/>
              </a:spcAft>
              <a:buNone/>
            </a:pPr>
            <a:r>
              <a:rPr b="1" lang="en-US" sz="2100">
                <a:solidFill>
                  <a:srgbClr val="DD724E"/>
                </a:solidFill>
                <a:latin typeface="Nunito"/>
                <a:ea typeface="Nunito"/>
                <a:cs typeface="Nunito"/>
                <a:sym typeface="Nunito"/>
              </a:rPr>
              <a:t>Divyansh Shrivastava</a:t>
            </a:r>
            <a:endParaRPr b="1" sz="2100">
              <a:solidFill>
                <a:srgbClr val="DD724E"/>
              </a:solidFill>
              <a:latin typeface="Nunito"/>
              <a:ea typeface="Nunito"/>
              <a:cs typeface="Nunito"/>
              <a:sym typeface="Nunito"/>
            </a:endParaRPr>
          </a:p>
          <a:p>
            <a:pPr indent="0" lvl="0" marL="0" marR="0" rtl="0" algn="l">
              <a:lnSpc>
                <a:spcPct val="128016"/>
              </a:lnSpc>
              <a:spcBef>
                <a:spcPts val="0"/>
              </a:spcBef>
              <a:spcAft>
                <a:spcPts val="0"/>
              </a:spcAft>
              <a:buNone/>
            </a:pPr>
            <a:r>
              <a:rPr b="1" lang="en-US" sz="2100">
                <a:solidFill>
                  <a:srgbClr val="DD724E"/>
                </a:solidFill>
                <a:latin typeface="Nunito"/>
                <a:ea typeface="Nunito"/>
                <a:cs typeface="Nunito"/>
                <a:sym typeface="Nunito"/>
              </a:rPr>
              <a:t>Lucas Smith</a:t>
            </a:r>
            <a:endParaRPr b="1" sz="2100">
              <a:solidFill>
                <a:srgbClr val="DD724E"/>
              </a:solidFill>
              <a:latin typeface="Nunito"/>
              <a:ea typeface="Nunito"/>
              <a:cs typeface="Nunito"/>
              <a:sym typeface="Nunito"/>
            </a:endParaRPr>
          </a:p>
          <a:p>
            <a:pPr indent="0" lvl="0" marL="0" marR="0" rtl="0" algn="l">
              <a:lnSpc>
                <a:spcPct val="128016"/>
              </a:lnSpc>
              <a:spcBef>
                <a:spcPts val="0"/>
              </a:spcBef>
              <a:spcAft>
                <a:spcPts val="0"/>
              </a:spcAft>
              <a:buNone/>
            </a:pPr>
            <a:r>
              <a:rPr b="1" lang="en-US" sz="2100">
                <a:solidFill>
                  <a:srgbClr val="DD724E"/>
                </a:solidFill>
                <a:latin typeface="Nunito"/>
                <a:ea typeface="Nunito"/>
                <a:cs typeface="Nunito"/>
                <a:sym typeface="Nunito"/>
              </a:rPr>
              <a:t>Kavya Murugan</a:t>
            </a:r>
            <a:endParaRPr b="1" sz="2100">
              <a:solidFill>
                <a:srgbClr val="DD724E"/>
              </a:solidFill>
              <a:latin typeface="Nunito"/>
              <a:ea typeface="Nunito"/>
              <a:cs typeface="Nunito"/>
              <a:sym typeface="Nunito"/>
            </a:endParaRPr>
          </a:p>
          <a:p>
            <a:pPr indent="0" lvl="0" marL="0" rtl="0" algn="l">
              <a:lnSpc>
                <a:spcPct val="115000"/>
              </a:lnSpc>
              <a:spcBef>
                <a:spcPts val="0"/>
              </a:spcBef>
              <a:spcAft>
                <a:spcPts val="0"/>
              </a:spcAft>
              <a:buSzPts val="1100"/>
              <a:buNone/>
            </a:pPr>
            <a:r>
              <a:rPr b="1" lang="en-US" sz="2100">
                <a:solidFill>
                  <a:srgbClr val="DD724E"/>
                </a:solidFill>
                <a:latin typeface="Nunito"/>
                <a:ea typeface="Nunito"/>
                <a:cs typeface="Nunito"/>
                <a:sym typeface="Nunito"/>
              </a:rPr>
              <a:t>Sami Fahim</a:t>
            </a:r>
            <a:endParaRPr b="1" sz="2100">
              <a:solidFill>
                <a:srgbClr val="DD724E"/>
              </a:solidFill>
              <a:latin typeface="Nunito"/>
              <a:ea typeface="Nunito"/>
              <a:cs typeface="Nunito"/>
              <a:sym typeface="Nunito"/>
            </a:endParaRPr>
          </a:p>
          <a:p>
            <a:pPr indent="0" lvl="0" marL="0" rtl="0" algn="l">
              <a:lnSpc>
                <a:spcPct val="115000"/>
              </a:lnSpc>
              <a:spcBef>
                <a:spcPts val="0"/>
              </a:spcBef>
              <a:spcAft>
                <a:spcPts val="0"/>
              </a:spcAft>
              <a:buSzPts val="1100"/>
              <a:buNone/>
            </a:pPr>
            <a:r>
              <a:rPr b="1" lang="en-US" sz="2100">
                <a:solidFill>
                  <a:srgbClr val="DD724E"/>
                </a:solidFill>
                <a:latin typeface="Nunito"/>
                <a:ea typeface="Nunito"/>
                <a:cs typeface="Nunito"/>
                <a:sym typeface="Nunito"/>
              </a:rPr>
              <a:t>Sravani Bolla</a:t>
            </a:r>
            <a:endParaRPr sz="3923">
              <a:solidFill>
                <a:srgbClr val="DD724D"/>
              </a:solidFill>
              <a:latin typeface="Nunito SemiBold"/>
              <a:ea typeface="Nunito SemiBold"/>
              <a:cs typeface="Nunito SemiBold"/>
              <a:sym typeface="Nunito SemiBold"/>
            </a:endParaRPr>
          </a:p>
        </p:txBody>
      </p:sp>
      <p:sp>
        <p:nvSpPr>
          <p:cNvPr id="91" name="Google Shape;91;p1"/>
          <p:cNvSpPr/>
          <p:nvPr/>
        </p:nvSpPr>
        <p:spPr>
          <a:xfrm rot="-1373433">
            <a:off x="15918525" y="524762"/>
            <a:ext cx="1147906" cy="1554091"/>
          </a:xfrm>
          <a:custGeom>
            <a:rect b="b" l="l" r="r" t="t"/>
            <a:pathLst>
              <a:path extrusionOk="0" h="1743112" w="1342867">
                <a:moveTo>
                  <a:pt x="0" y="0"/>
                </a:moveTo>
                <a:lnTo>
                  <a:pt x="1342867" y="0"/>
                </a:lnTo>
                <a:lnTo>
                  <a:pt x="1342867" y="1743112"/>
                </a:lnTo>
                <a:lnTo>
                  <a:pt x="0" y="1743112"/>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01" name="Shape 201"/>
        <p:cNvGrpSpPr/>
        <p:nvPr/>
      </p:nvGrpSpPr>
      <p:grpSpPr>
        <a:xfrm>
          <a:off x="0" y="0"/>
          <a:ext cx="0" cy="0"/>
          <a:chOff x="0" y="0"/>
          <a:chExt cx="0" cy="0"/>
        </a:xfrm>
      </p:grpSpPr>
      <p:sp>
        <p:nvSpPr>
          <p:cNvPr id="202" name="Google Shape;202;g30ef56613a0_1_139"/>
          <p:cNvSpPr txBox="1"/>
          <p:nvPr/>
        </p:nvSpPr>
        <p:spPr>
          <a:xfrm>
            <a:off x="2762625" y="248975"/>
            <a:ext cx="13813200" cy="1215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3673">
                <a:solidFill>
                  <a:srgbClr val="DD724D"/>
                </a:solidFill>
                <a:latin typeface="Nunito"/>
                <a:ea typeface="Nunito"/>
                <a:cs typeface="Nunito"/>
                <a:sym typeface="Nunito"/>
              </a:rPr>
              <a:t>Quality Costs Representation: Appraisal Quality Costs &amp; External Failures Quality Costs</a:t>
            </a:r>
            <a:endParaRPr b="1" sz="1200">
              <a:latin typeface="Nunito"/>
              <a:ea typeface="Nunito"/>
              <a:cs typeface="Nunito"/>
              <a:sym typeface="Nunito"/>
            </a:endParaRPr>
          </a:p>
        </p:txBody>
      </p:sp>
      <p:sp>
        <p:nvSpPr>
          <p:cNvPr id="203" name="Google Shape;203;g30ef56613a0_1_139"/>
          <p:cNvSpPr/>
          <p:nvPr/>
        </p:nvSpPr>
        <p:spPr>
          <a:xfrm rot="-3101880">
            <a:off x="16790359" y="-1893842"/>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204" name="Google Shape;204;g30ef56613a0_1_139"/>
          <p:cNvSpPr/>
          <p:nvPr/>
        </p:nvSpPr>
        <p:spPr>
          <a:xfrm rot="-3101880">
            <a:off x="-2275249" y="8806810"/>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205" name="Google Shape;205;g30ef56613a0_1_139"/>
          <p:cNvSpPr txBox="1"/>
          <p:nvPr/>
        </p:nvSpPr>
        <p:spPr>
          <a:xfrm>
            <a:off x="734850" y="1556700"/>
            <a:ext cx="1681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rgbClr val="DD724D"/>
                </a:solidFill>
                <a:latin typeface="Nunito SemiBold"/>
                <a:ea typeface="Nunito SemiBold"/>
                <a:cs typeface="Nunito SemiBold"/>
                <a:sym typeface="Nunito SemiBold"/>
              </a:rPr>
              <a:t>For the grocery store’s quality cost analysis, we assumed that it’s a well-established business with around 10 years of experience, reflecting a stable and mature operation:</a:t>
            </a:r>
            <a:endParaRPr sz="2500">
              <a:solidFill>
                <a:srgbClr val="DD724D"/>
              </a:solidFill>
              <a:latin typeface="Nunito SemiBold"/>
              <a:ea typeface="Nunito SemiBold"/>
              <a:cs typeface="Nunito SemiBold"/>
              <a:sym typeface="Nunito SemiBold"/>
            </a:endParaRPr>
          </a:p>
        </p:txBody>
      </p:sp>
      <p:sp>
        <p:nvSpPr>
          <p:cNvPr id="206" name="Google Shape;206;g30ef56613a0_1_139"/>
          <p:cNvSpPr/>
          <p:nvPr/>
        </p:nvSpPr>
        <p:spPr>
          <a:xfrm rot="-10406583">
            <a:off x="267808" y="197793"/>
            <a:ext cx="881990" cy="1144869"/>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4">
              <a:alphaModFix/>
            </a:blip>
            <a:stretch>
              <a:fillRect b="0" l="0" r="0" t="0"/>
            </a:stretch>
          </a:blipFill>
          <a:ln>
            <a:noFill/>
          </a:ln>
        </p:spPr>
      </p:sp>
      <p:sp>
        <p:nvSpPr>
          <p:cNvPr id="207" name="Google Shape;207;g30ef56613a0_1_139"/>
          <p:cNvSpPr/>
          <p:nvPr/>
        </p:nvSpPr>
        <p:spPr>
          <a:xfrm rot="1324074">
            <a:off x="1703296" y="347665"/>
            <a:ext cx="1127314" cy="878181"/>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5">
              <a:alphaModFix/>
            </a:blip>
            <a:stretch>
              <a:fillRect b="0" l="0" r="0" t="0"/>
            </a:stretch>
          </a:blipFill>
          <a:ln>
            <a:noFill/>
          </a:ln>
        </p:spPr>
      </p:sp>
      <p:sp>
        <p:nvSpPr>
          <p:cNvPr id="208" name="Google Shape;208;g30ef56613a0_1_139"/>
          <p:cNvSpPr txBox="1"/>
          <p:nvPr/>
        </p:nvSpPr>
        <p:spPr>
          <a:xfrm>
            <a:off x="1127650" y="9298625"/>
            <a:ext cx="16581900" cy="7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DD724F"/>
                </a:solidFill>
                <a:latin typeface="Nunito"/>
                <a:ea typeface="Nunito"/>
                <a:cs typeface="Nunito"/>
                <a:sym typeface="Nunito"/>
              </a:rPr>
              <a:t>References</a:t>
            </a:r>
            <a:r>
              <a:rPr b="1" lang="en-US" sz="1700">
                <a:solidFill>
                  <a:srgbClr val="DD724F"/>
                </a:solidFill>
                <a:latin typeface="Nunito"/>
                <a:ea typeface="Nunito"/>
                <a:cs typeface="Nunito"/>
                <a:sym typeface="Nunito"/>
              </a:rPr>
              <a:t>: </a:t>
            </a:r>
            <a:r>
              <a:rPr lang="en-US" sz="1700">
                <a:solidFill>
                  <a:srgbClr val="DD724F"/>
                </a:solidFill>
                <a:latin typeface="Nunito SemiBold"/>
                <a:ea typeface="Nunito SemiBold"/>
                <a:cs typeface="Nunito SemiBold"/>
                <a:sym typeface="Nunito SemiBold"/>
              </a:rPr>
              <a:t>American Society for Quality (ASQ) - ASQ provides resources and case studies on quality management in various industries, including grocery. Their reports often contain examples of cost breakdowns.</a:t>
            </a:r>
            <a:endParaRPr sz="1700">
              <a:solidFill>
                <a:srgbClr val="DD724F"/>
              </a:solidFill>
              <a:latin typeface="Nunito SemiBold"/>
              <a:ea typeface="Nunito SemiBold"/>
              <a:cs typeface="Nunito SemiBold"/>
              <a:sym typeface="Nunito SemiBold"/>
            </a:endParaRPr>
          </a:p>
        </p:txBody>
      </p:sp>
      <p:pic>
        <p:nvPicPr>
          <p:cNvPr id="209" name="Google Shape;209;g30ef56613a0_1_139"/>
          <p:cNvPicPr preferRelativeResize="0"/>
          <p:nvPr/>
        </p:nvPicPr>
        <p:blipFill>
          <a:blip r:embed="rId6">
            <a:alphaModFix/>
          </a:blip>
          <a:stretch>
            <a:fillRect/>
          </a:stretch>
        </p:blipFill>
        <p:spPr>
          <a:xfrm>
            <a:off x="1127650" y="2603113"/>
            <a:ext cx="10696575" cy="6448425"/>
          </a:xfrm>
          <a:prstGeom prst="rect">
            <a:avLst/>
          </a:prstGeom>
          <a:noFill/>
          <a:ln>
            <a:noFill/>
          </a:ln>
        </p:spPr>
      </p:pic>
      <p:sp>
        <p:nvSpPr>
          <p:cNvPr id="210" name="Google Shape;210;g30ef56613a0_1_139"/>
          <p:cNvSpPr txBox="1"/>
          <p:nvPr/>
        </p:nvSpPr>
        <p:spPr>
          <a:xfrm>
            <a:off x="12146500" y="2709400"/>
            <a:ext cx="5563200" cy="64485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DD724D"/>
                </a:solidFill>
                <a:latin typeface="Nunito"/>
                <a:ea typeface="Nunito"/>
                <a:cs typeface="Nunito"/>
                <a:sym typeface="Nunito"/>
              </a:rPr>
              <a:t>Appraisal Quality Costs ($70,000):</a:t>
            </a:r>
            <a:r>
              <a:rPr lang="en-US" sz="2000">
                <a:solidFill>
                  <a:srgbClr val="DD724D"/>
                </a:solidFill>
                <a:latin typeface="Nunito SemiBold"/>
                <a:ea typeface="Nunito SemiBold"/>
                <a:cs typeface="Nunito SemiBold"/>
                <a:sym typeface="Nunito SemiBold"/>
              </a:rPr>
              <a:t>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rPr lang="en-US" sz="2000">
                <a:solidFill>
                  <a:srgbClr val="DD724D"/>
                </a:solidFill>
                <a:latin typeface="Nunito SemiBold"/>
                <a:ea typeface="Nunito SemiBold"/>
                <a:cs typeface="Nunito SemiBold"/>
                <a:sym typeface="Nunito SemiBold"/>
              </a:rPr>
              <a:t>We assumed </a:t>
            </a:r>
            <a:r>
              <a:rPr lang="en-US" sz="2000">
                <a:solidFill>
                  <a:srgbClr val="186829"/>
                </a:solidFill>
                <a:latin typeface="Nunito SemiBold"/>
                <a:ea typeface="Nunito SemiBold"/>
                <a:cs typeface="Nunito SemiBold"/>
                <a:sym typeface="Nunito SemiBold"/>
              </a:rPr>
              <a:t>higher spending</a:t>
            </a:r>
            <a:r>
              <a:rPr lang="en-US" sz="2000">
                <a:solidFill>
                  <a:srgbClr val="DD724D"/>
                </a:solidFill>
                <a:latin typeface="Nunito SemiBold"/>
                <a:ea typeface="Nunito SemiBold"/>
                <a:cs typeface="Nunito SemiBold"/>
                <a:sym typeface="Nunito SemiBold"/>
              </a:rPr>
              <a:t> on Quality Inspections of 60% ($42,000) due to frequent checks on perishable goods.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rPr lang="en-US" sz="2000">
                <a:solidFill>
                  <a:srgbClr val="DD724D"/>
                </a:solidFill>
                <a:latin typeface="Nunito SemiBold"/>
                <a:ea typeface="Nunito SemiBold"/>
                <a:cs typeface="Nunito SemiBold"/>
                <a:sym typeface="Nunito SemiBold"/>
              </a:rPr>
              <a:t>Expiration Date Monitoring of 25% ($17,500) and Customer Satisfaction Surveys of 15% ($10,500) were also included to keep product quality and customer experience </a:t>
            </a:r>
            <a:r>
              <a:rPr lang="en-US" sz="2000">
                <a:solidFill>
                  <a:srgbClr val="186829"/>
                </a:solidFill>
                <a:latin typeface="Nunito SemiBold"/>
                <a:ea typeface="Nunito SemiBold"/>
                <a:cs typeface="Nunito SemiBold"/>
                <a:sym typeface="Nunito SemiBold"/>
              </a:rPr>
              <a:t>consistent.</a:t>
            </a:r>
            <a:endParaRPr sz="2000">
              <a:solidFill>
                <a:srgbClr val="186829"/>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rPr b="1" lang="en-US" sz="2000">
                <a:solidFill>
                  <a:srgbClr val="DD724D"/>
                </a:solidFill>
                <a:latin typeface="Nunito"/>
                <a:ea typeface="Nunito"/>
                <a:cs typeface="Nunito"/>
                <a:sym typeface="Nunito"/>
              </a:rPr>
              <a:t>External Failures Quality Costs ($30,000):</a:t>
            </a:r>
            <a:r>
              <a:rPr lang="en-US" sz="2000">
                <a:solidFill>
                  <a:srgbClr val="DD724D"/>
                </a:solidFill>
                <a:latin typeface="Nunito SemiBold"/>
                <a:ea typeface="Nunito SemiBold"/>
                <a:cs typeface="Nunito SemiBold"/>
                <a:sym typeface="Nunito SemiBold"/>
              </a:rPr>
              <a:t> Costs like Customer Complaints of 30% ($9,000) and Product Returns of 40% ($12,000) reflect occasional quality lapses. Health and Safety Issues of 30% ($9,000) cover </a:t>
            </a:r>
            <a:r>
              <a:rPr lang="en-US" sz="2000">
                <a:solidFill>
                  <a:srgbClr val="186829"/>
                </a:solidFill>
                <a:latin typeface="Nunito SemiBold"/>
                <a:ea typeface="Nunito SemiBold"/>
                <a:cs typeface="Nunito SemiBold"/>
                <a:sym typeface="Nunito SemiBold"/>
              </a:rPr>
              <a:t>risks</a:t>
            </a:r>
            <a:r>
              <a:rPr lang="en-US" sz="2000">
                <a:solidFill>
                  <a:srgbClr val="DD724D"/>
                </a:solidFill>
                <a:latin typeface="Nunito SemiBold"/>
                <a:ea typeface="Nunito SemiBold"/>
                <a:cs typeface="Nunito SemiBold"/>
                <a:sym typeface="Nunito SemiBold"/>
              </a:rPr>
              <a:t> related to product handling.</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t/>
            </a:r>
            <a:endParaRPr sz="2000">
              <a:solidFill>
                <a:srgbClr val="DD724D"/>
              </a:solidFill>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14" name="Shape 214"/>
        <p:cNvGrpSpPr/>
        <p:nvPr/>
      </p:nvGrpSpPr>
      <p:grpSpPr>
        <a:xfrm>
          <a:off x="0" y="0"/>
          <a:ext cx="0" cy="0"/>
          <a:chOff x="0" y="0"/>
          <a:chExt cx="0" cy="0"/>
        </a:xfrm>
      </p:grpSpPr>
      <p:sp>
        <p:nvSpPr>
          <p:cNvPr id="215" name="Google Shape;215;g30ef56613a0_1_160"/>
          <p:cNvSpPr/>
          <p:nvPr/>
        </p:nvSpPr>
        <p:spPr>
          <a:xfrm rot="-3101880">
            <a:off x="16826284" y="-2181992"/>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216" name="Google Shape;216;g30ef56613a0_1_160"/>
          <p:cNvSpPr/>
          <p:nvPr/>
        </p:nvSpPr>
        <p:spPr>
          <a:xfrm rot="-3101880">
            <a:off x="-2365099" y="8645060"/>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217" name="Google Shape;217;g30ef56613a0_1_160"/>
          <p:cNvSpPr txBox="1"/>
          <p:nvPr/>
        </p:nvSpPr>
        <p:spPr>
          <a:xfrm>
            <a:off x="734850" y="1545625"/>
            <a:ext cx="1681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rgbClr val="DD724D"/>
                </a:solidFill>
                <a:latin typeface="Nunito SemiBold"/>
                <a:ea typeface="Nunito SemiBold"/>
                <a:cs typeface="Nunito SemiBold"/>
                <a:sym typeface="Nunito SemiBold"/>
              </a:rPr>
              <a:t>For the grocery store’s quality cost analysis, we assumed that it’s a well-established business with around 10 years of experience, reflecting a stable and mature operation:</a:t>
            </a:r>
            <a:endParaRPr sz="2500">
              <a:solidFill>
                <a:srgbClr val="DD724D"/>
              </a:solidFill>
              <a:latin typeface="Nunito SemiBold"/>
              <a:ea typeface="Nunito SemiBold"/>
              <a:cs typeface="Nunito SemiBold"/>
              <a:sym typeface="Nunito SemiBold"/>
            </a:endParaRPr>
          </a:p>
        </p:txBody>
      </p:sp>
      <p:sp>
        <p:nvSpPr>
          <p:cNvPr id="218" name="Google Shape;218;g30ef56613a0_1_160"/>
          <p:cNvSpPr/>
          <p:nvPr/>
        </p:nvSpPr>
        <p:spPr>
          <a:xfrm rot="-10406583">
            <a:off x="267808" y="197793"/>
            <a:ext cx="881990" cy="1144869"/>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4">
              <a:alphaModFix/>
            </a:blip>
            <a:stretch>
              <a:fillRect b="0" l="0" r="0" t="0"/>
            </a:stretch>
          </a:blipFill>
          <a:ln>
            <a:noFill/>
          </a:ln>
        </p:spPr>
      </p:sp>
      <p:pic>
        <p:nvPicPr>
          <p:cNvPr id="219" name="Google Shape;219;g30ef56613a0_1_160"/>
          <p:cNvPicPr preferRelativeResize="0"/>
          <p:nvPr/>
        </p:nvPicPr>
        <p:blipFill>
          <a:blip r:embed="rId5">
            <a:alphaModFix/>
          </a:blip>
          <a:stretch>
            <a:fillRect/>
          </a:stretch>
        </p:blipFill>
        <p:spPr>
          <a:xfrm>
            <a:off x="1382350" y="2628675"/>
            <a:ext cx="10220549" cy="6448499"/>
          </a:xfrm>
          <a:prstGeom prst="rect">
            <a:avLst/>
          </a:prstGeom>
          <a:noFill/>
          <a:ln>
            <a:noFill/>
          </a:ln>
        </p:spPr>
      </p:pic>
      <p:sp>
        <p:nvSpPr>
          <p:cNvPr id="220" name="Google Shape;220;g30ef56613a0_1_160"/>
          <p:cNvSpPr txBox="1"/>
          <p:nvPr/>
        </p:nvSpPr>
        <p:spPr>
          <a:xfrm>
            <a:off x="2762625" y="248975"/>
            <a:ext cx="13813200" cy="1215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3673">
                <a:solidFill>
                  <a:srgbClr val="DD724D"/>
                </a:solidFill>
                <a:latin typeface="Nunito"/>
                <a:ea typeface="Nunito"/>
                <a:cs typeface="Nunito"/>
                <a:sym typeface="Nunito"/>
              </a:rPr>
              <a:t>Quality Costs Representation: Internal Failure Quality Costs &amp; Prevention Quality Costs</a:t>
            </a:r>
            <a:endParaRPr b="1" sz="1200">
              <a:latin typeface="Nunito"/>
              <a:ea typeface="Nunito"/>
              <a:cs typeface="Nunito"/>
              <a:sym typeface="Nunito"/>
            </a:endParaRPr>
          </a:p>
        </p:txBody>
      </p:sp>
      <p:sp>
        <p:nvSpPr>
          <p:cNvPr id="221" name="Google Shape;221;g30ef56613a0_1_160"/>
          <p:cNvSpPr/>
          <p:nvPr/>
        </p:nvSpPr>
        <p:spPr>
          <a:xfrm rot="1324074">
            <a:off x="1508821" y="331140"/>
            <a:ext cx="1127314" cy="878181"/>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6">
              <a:alphaModFix/>
            </a:blip>
            <a:stretch>
              <a:fillRect b="0" l="0" r="0" t="0"/>
            </a:stretch>
          </a:blipFill>
          <a:ln>
            <a:noFill/>
          </a:ln>
        </p:spPr>
      </p:sp>
      <p:sp>
        <p:nvSpPr>
          <p:cNvPr id="222" name="Google Shape;222;g30ef56613a0_1_160"/>
          <p:cNvSpPr txBox="1"/>
          <p:nvPr/>
        </p:nvSpPr>
        <p:spPr>
          <a:xfrm>
            <a:off x="11989950" y="2628675"/>
            <a:ext cx="5563200" cy="64485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DD724D"/>
                </a:solidFill>
                <a:latin typeface="Nunito"/>
                <a:ea typeface="Nunito"/>
                <a:cs typeface="Nunito"/>
                <a:sym typeface="Nunito"/>
              </a:rPr>
              <a:t>Internal Failure Quality Costs ($50,000): </a:t>
            </a:r>
            <a:endParaRPr b="1" sz="2000">
              <a:solidFill>
                <a:srgbClr val="DD724D"/>
              </a:solidFill>
              <a:latin typeface="Nunito"/>
              <a:ea typeface="Nunito"/>
              <a:cs typeface="Nunito"/>
              <a:sym typeface="Nunito"/>
            </a:endParaRPr>
          </a:p>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We assumed </a:t>
            </a:r>
            <a:r>
              <a:rPr lang="en-US" sz="2000">
                <a:solidFill>
                  <a:srgbClr val="186829"/>
                </a:solidFill>
                <a:latin typeface="Nunito SemiBold"/>
                <a:ea typeface="Nunito SemiBold"/>
                <a:cs typeface="Nunito SemiBold"/>
                <a:sym typeface="Nunito SemiBold"/>
              </a:rPr>
              <a:t>higher costs</a:t>
            </a:r>
            <a:r>
              <a:rPr lang="en-US" sz="2000">
                <a:solidFill>
                  <a:srgbClr val="DD724D"/>
                </a:solidFill>
                <a:latin typeface="Nunito SemiBold"/>
                <a:ea typeface="Nunito SemiBold"/>
                <a:cs typeface="Nunito SemiBold"/>
                <a:sym typeface="Nunito SemiBold"/>
              </a:rPr>
              <a:t> for Expired or Spoiled Inventory of 60% ($30,000) and Damaged Goods of 30% ($15,000) due to handling perishable items.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Rework Costs of 10% ($5,000) are </a:t>
            </a:r>
            <a:r>
              <a:rPr lang="en-US" sz="2000">
                <a:solidFill>
                  <a:srgbClr val="186829"/>
                </a:solidFill>
                <a:latin typeface="Nunito SemiBold"/>
                <a:ea typeface="Nunito SemiBold"/>
                <a:cs typeface="Nunito SemiBold"/>
                <a:sym typeface="Nunito SemiBold"/>
              </a:rPr>
              <a:t>minimal,</a:t>
            </a:r>
            <a:r>
              <a:rPr lang="en-US" sz="2000">
                <a:solidFill>
                  <a:srgbClr val="DD724D"/>
                </a:solidFill>
                <a:latin typeface="Nunito SemiBold"/>
                <a:ea typeface="Nunito SemiBold"/>
                <a:cs typeface="Nunito SemiBold"/>
                <a:sym typeface="Nunito SemiBold"/>
              </a:rPr>
              <a:t> as rework mainly involves minor packaging adjustments.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rPr b="1" lang="en-US" sz="2000">
                <a:solidFill>
                  <a:srgbClr val="DD724D"/>
                </a:solidFill>
                <a:latin typeface="Nunito"/>
                <a:ea typeface="Nunito"/>
                <a:cs typeface="Nunito"/>
                <a:sym typeface="Nunito"/>
              </a:rPr>
              <a:t>Prevention Quality Costs ($100,000):</a:t>
            </a:r>
            <a:r>
              <a:rPr lang="en-US" sz="2000">
                <a:solidFill>
                  <a:srgbClr val="DD724D"/>
                </a:solidFill>
                <a:latin typeface="Nunito SemiBold"/>
                <a:ea typeface="Nunito SemiBold"/>
                <a:cs typeface="Nunito SemiBold"/>
                <a:sym typeface="Nunito SemiBold"/>
              </a:rPr>
              <a:t>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Major expenses for Inventory Management Systems of 45% ($45,000) were assumed to ensure </a:t>
            </a:r>
            <a:r>
              <a:rPr lang="en-US" sz="2000">
                <a:solidFill>
                  <a:srgbClr val="186829"/>
                </a:solidFill>
                <a:latin typeface="Nunito SemiBold"/>
                <a:ea typeface="Nunito SemiBold"/>
                <a:cs typeface="Nunito SemiBold"/>
                <a:sym typeface="Nunito SemiBold"/>
              </a:rPr>
              <a:t>accurate stock levels and reduce waste.</a:t>
            </a:r>
            <a:r>
              <a:rPr lang="en-US" sz="2000">
                <a:solidFill>
                  <a:srgbClr val="DD724D"/>
                </a:solidFill>
                <a:latin typeface="Nunito SemiBold"/>
                <a:ea typeface="Nunito SemiBold"/>
                <a:cs typeface="Nunito SemiBold"/>
                <a:sym typeface="Nunito SemiBold"/>
              </a:rPr>
              <a:t>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Clr>
                <a:schemeClr val="dk1"/>
              </a:buClr>
              <a:buSzPts val="1100"/>
              <a:buFont typeface="Arial"/>
              <a:buNone/>
            </a:pPr>
            <a:r>
              <a:rPr lang="en-US" sz="2000">
                <a:solidFill>
                  <a:srgbClr val="DD724D"/>
                </a:solidFill>
                <a:latin typeface="Nunito SemiBold"/>
                <a:ea typeface="Nunito SemiBold"/>
                <a:cs typeface="Nunito SemiBold"/>
                <a:sym typeface="Nunito SemiBold"/>
              </a:rPr>
              <a:t>Employee Training of 35% ($35,000) helps staff handle products properly, while Pest Control Programs of 20%($20,000) are </a:t>
            </a:r>
            <a:r>
              <a:rPr lang="en-US" sz="2000">
                <a:solidFill>
                  <a:srgbClr val="186829"/>
                </a:solidFill>
                <a:latin typeface="Nunito SemiBold"/>
                <a:ea typeface="Nunito SemiBold"/>
                <a:cs typeface="Nunito SemiBold"/>
                <a:sym typeface="Nunito SemiBold"/>
              </a:rPr>
              <a:t>necessary</a:t>
            </a:r>
            <a:r>
              <a:rPr lang="en-US" sz="2000">
                <a:solidFill>
                  <a:srgbClr val="DD724D"/>
                </a:solidFill>
                <a:latin typeface="Nunito SemiBold"/>
                <a:ea typeface="Nunito SemiBold"/>
                <a:cs typeface="Nunito SemiBold"/>
                <a:sym typeface="Nunito SemiBold"/>
              </a:rPr>
              <a:t> to maintain cleanliness.</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t/>
            </a:r>
            <a:endParaRPr b="1" sz="2000">
              <a:solidFill>
                <a:srgbClr val="DD724D"/>
              </a:solidFill>
              <a:latin typeface="Nunito"/>
              <a:ea typeface="Nunito"/>
              <a:cs typeface="Nunito"/>
              <a:sym typeface="Nunito"/>
            </a:endParaRPr>
          </a:p>
          <a:p>
            <a:pPr indent="0" lvl="0" marL="0" rtl="0" algn="ctr">
              <a:spcBef>
                <a:spcPts val="0"/>
              </a:spcBef>
              <a:spcAft>
                <a:spcPts val="0"/>
              </a:spcAft>
              <a:buNone/>
            </a:pPr>
            <a:r>
              <a:t/>
            </a:r>
            <a:endParaRPr sz="2000">
              <a:solidFill>
                <a:srgbClr val="DD724D"/>
              </a:solidFill>
              <a:latin typeface="Nunito SemiBold"/>
              <a:ea typeface="Nunito SemiBold"/>
              <a:cs typeface="Nunito SemiBold"/>
              <a:sym typeface="Nunito SemiBold"/>
            </a:endParaRPr>
          </a:p>
        </p:txBody>
      </p:sp>
      <p:sp>
        <p:nvSpPr>
          <p:cNvPr id="223" name="Google Shape;223;g30ef56613a0_1_160"/>
          <p:cNvSpPr txBox="1"/>
          <p:nvPr/>
        </p:nvSpPr>
        <p:spPr>
          <a:xfrm>
            <a:off x="1127650" y="9298625"/>
            <a:ext cx="16581900" cy="7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DD724F"/>
                </a:solidFill>
                <a:latin typeface="Nunito"/>
                <a:ea typeface="Nunito"/>
                <a:cs typeface="Nunito"/>
                <a:sym typeface="Nunito"/>
              </a:rPr>
              <a:t>References: </a:t>
            </a:r>
            <a:r>
              <a:rPr lang="en-US" sz="1700">
                <a:solidFill>
                  <a:srgbClr val="DD724F"/>
                </a:solidFill>
                <a:latin typeface="Nunito SemiBold"/>
                <a:ea typeface="Nunito SemiBold"/>
                <a:cs typeface="Nunito SemiBold"/>
                <a:sym typeface="Nunito SemiBold"/>
              </a:rPr>
              <a:t>American Society for Quality (ASQ) - ASQ provides resources and case studies on quality management in various industries, including grocery. Their reports often contain examples of cost breakdowns.</a:t>
            </a:r>
            <a:endParaRPr sz="1700">
              <a:solidFill>
                <a:srgbClr val="DD724F"/>
              </a:solidFill>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27" name="Shape 227"/>
        <p:cNvGrpSpPr/>
        <p:nvPr/>
      </p:nvGrpSpPr>
      <p:grpSpPr>
        <a:xfrm>
          <a:off x="0" y="0"/>
          <a:ext cx="0" cy="0"/>
          <a:chOff x="0" y="0"/>
          <a:chExt cx="0" cy="0"/>
        </a:xfrm>
      </p:grpSpPr>
      <p:sp>
        <p:nvSpPr>
          <p:cNvPr id="228" name="Google Shape;228;p8"/>
          <p:cNvSpPr/>
          <p:nvPr/>
        </p:nvSpPr>
        <p:spPr>
          <a:xfrm rot="-3806097">
            <a:off x="15026240" y="-1616281"/>
            <a:ext cx="5502805" cy="5337720"/>
          </a:xfrm>
          <a:custGeom>
            <a:rect b="b" l="l" r="r" t="t"/>
            <a:pathLst>
              <a:path extrusionOk="0" h="5334304" w="5499283">
                <a:moveTo>
                  <a:pt x="0" y="0"/>
                </a:moveTo>
                <a:lnTo>
                  <a:pt x="5499283" y="0"/>
                </a:lnTo>
                <a:lnTo>
                  <a:pt x="5499283" y="5334304"/>
                </a:lnTo>
                <a:lnTo>
                  <a:pt x="0" y="5334304"/>
                </a:lnTo>
                <a:lnTo>
                  <a:pt x="0" y="0"/>
                </a:lnTo>
                <a:close/>
              </a:path>
            </a:pathLst>
          </a:custGeom>
          <a:blipFill rotWithShape="1">
            <a:blip r:embed="rId3">
              <a:alphaModFix/>
            </a:blip>
            <a:stretch>
              <a:fillRect b="0" l="0" r="0" t="0"/>
            </a:stretch>
          </a:blipFill>
          <a:ln>
            <a:noFill/>
          </a:ln>
        </p:spPr>
      </p:sp>
      <p:sp>
        <p:nvSpPr>
          <p:cNvPr id="229" name="Google Shape;229;p8"/>
          <p:cNvSpPr txBox="1"/>
          <p:nvPr/>
        </p:nvSpPr>
        <p:spPr>
          <a:xfrm>
            <a:off x="2050876" y="598525"/>
            <a:ext cx="121092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D"/>
                </a:solidFill>
                <a:latin typeface="Nunito"/>
                <a:ea typeface="Nunito"/>
                <a:cs typeface="Nunito"/>
                <a:sym typeface="Nunito"/>
              </a:rPr>
              <a:t>Process Maps for Grocery Stores</a:t>
            </a:r>
            <a:endParaRPr b="1" sz="5900">
              <a:latin typeface="Nunito"/>
              <a:ea typeface="Nunito"/>
              <a:cs typeface="Nunito"/>
              <a:sym typeface="Nunito"/>
            </a:endParaRPr>
          </a:p>
        </p:txBody>
      </p:sp>
      <p:sp>
        <p:nvSpPr>
          <p:cNvPr id="230" name="Google Shape;230;p8"/>
          <p:cNvSpPr/>
          <p:nvPr/>
        </p:nvSpPr>
        <p:spPr>
          <a:xfrm rot="-3101880">
            <a:off x="-1881376" y="8500481"/>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4">
              <a:alphaModFix/>
            </a:blip>
            <a:stretch>
              <a:fillRect b="0" l="0" r="0" t="0"/>
            </a:stretch>
          </a:blipFill>
          <a:ln>
            <a:noFill/>
          </a:ln>
        </p:spPr>
      </p:sp>
      <p:sp>
        <p:nvSpPr>
          <p:cNvPr id="231" name="Google Shape;231;p8"/>
          <p:cNvSpPr/>
          <p:nvPr/>
        </p:nvSpPr>
        <p:spPr>
          <a:xfrm rot="-9186892">
            <a:off x="216541" y="247345"/>
            <a:ext cx="1586030" cy="205875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pic>
        <p:nvPicPr>
          <p:cNvPr id="232" name="Google Shape;232;p8"/>
          <p:cNvPicPr preferRelativeResize="0"/>
          <p:nvPr/>
        </p:nvPicPr>
        <p:blipFill rotWithShape="1">
          <a:blip r:embed="rId6">
            <a:alphaModFix/>
          </a:blip>
          <a:srcRect b="0" l="10919" r="10185" t="0"/>
          <a:stretch/>
        </p:blipFill>
        <p:spPr>
          <a:xfrm>
            <a:off x="2182350" y="1949150"/>
            <a:ext cx="11977900" cy="6505350"/>
          </a:xfrm>
          <a:prstGeom prst="rect">
            <a:avLst/>
          </a:prstGeom>
          <a:noFill/>
          <a:ln>
            <a:noFill/>
          </a:ln>
        </p:spPr>
      </p:pic>
      <p:pic>
        <p:nvPicPr>
          <p:cNvPr id="233" name="Google Shape;233;p8"/>
          <p:cNvPicPr preferRelativeResize="0"/>
          <p:nvPr/>
        </p:nvPicPr>
        <p:blipFill>
          <a:blip r:embed="rId7">
            <a:alphaModFix/>
          </a:blip>
          <a:stretch>
            <a:fillRect/>
          </a:stretch>
        </p:blipFill>
        <p:spPr>
          <a:xfrm>
            <a:off x="14941406" y="7102088"/>
            <a:ext cx="2532438" cy="2532438"/>
          </a:xfrm>
          <a:prstGeom prst="rect">
            <a:avLst/>
          </a:prstGeom>
          <a:noFill/>
          <a:ln>
            <a:noFill/>
          </a:ln>
        </p:spPr>
      </p:pic>
      <p:sp>
        <p:nvSpPr>
          <p:cNvPr id="234" name="Google Shape;234;p8"/>
          <p:cNvSpPr txBox="1"/>
          <p:nvPr/>
        </p:nvSpPr>
        <p:spPr>
          <a:xfrm>
            <a:off x="3624225" y="8860975"/>
            <a:ext cx="8962500" cy="4926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DD724D"/>
                </a:solidFill>
                <a:latin typeface="Nunito"/>
                <a:ea typeface="Nunito"/>
                <a:cs typeface="Nunito"/>
                <a:sym typeface="Nunito"/>
              </a:rPr>
              <a:t>Source:</a:t>
            </a:r>
            <a:r>
              <a:rPr lang="en-US" sz="2000">
                <a:solidFill>
                  <a:srgbClr val="DD724F"/>
                </a:solidFill>
                <a:latin typeface="Nunito SemiBold"/>
                <a:ea typeface="Nunito SemiBold"/>
                <a:cs typeface="Nunito SemiBold"/>
                <a:sym typeface="Nunito SemiBold"/>
              </a:rPr>
              <a:t> </a:t>
            </a:r>
            <a:r>
              <a:rPr lang="en-US" sz="2000" u="sng">
                <a:solidFill>
                  <a:srgbClr val="DD724F"/>
                </a:solidFill>
                <a:latin typeface="Nunito SemiBold"/>
                <a:ea typeface="Nunito SemiBold"/>
                <a:cs typeface="Nunito SemiBold"/>
                <a:sym typeface="Nunito SemiBold"/>
                <a:hlinkClick r:id="rId8">
                  <a:extLst>
                    <a:ext uri="{A12FA001-AC4F-418D-AE19-62706E023703}">
                      <ahyp:hlinkClr val="tx"/>
                    </a:ext>
                  </a:extLst>
                </a:hlinkClick>
              </a:rPr>
              <a:t>Whole Foods Market - Service Process Blueprint</a:t>
            </a:r>
            <a:endParaRPr sz="2000">
              <a:solidFill>
                <a:srgbClr val="DD724F"/>
              </a:solidFill>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38" name="Shape 238"/>
        <p:cNvGrpSpPr/>
        <p:nvPr/>
      </p:nvGrpSpPr>
      <p:grpSpPr>
        <a:xfrm>
          <a:off x="0" y="0"/>
          <a:ext cx="0" cy="0"/>
          <a:chOff x="0" y="0"/>
          <a:chExt cx="0" cy="0"/>
        </a:xfrm>
      </p:grpSpPr>
      <p:sp>
        <p:nvSpPr>
          <p:cNvPr id="239" name="Google Shape;239;g3019c5b573b_0_0"/>
          <p:cNvSpPr/>
          <p:nvPr/>
        </p:nvSpPr>
        <p:spPr>
          <a:xfrm rot="1509322">
            <a:off x="14611585" y="-1698938"/>
            <a:ext cx="5498321" cy="5333370"/>
          </a:xfrm>
          <a:custGeom>
            <a:rect b="b" l="l" r="r" t="t"/>
            <a:pathLst>
              <a:path extrusionOk="0" h="5334304" w="5499283">
                <a:moveTo>
                  <a:pt x="0" y="0"/>
                </a:moveTo>
                <a:lnTo>
                  <a:pt x="5499283" y="0"/>
                </a:lnTo>
                <a:lnTo>
                  <a:pt x="5499283" y="5334304"/>
                </a:lnTo>
                <a:lnTo>
                  <a:pt x="0" y="5334304"/>
                </a:lnTo>
                <a:lnTo>
                  <a:pt x="0" y="0"/>
                </a:lnTo>
                <a:close/>
              </a:path>
            </a:pathLst>
          </a:custGeom>
          <a:blipFill rotWithShape="1">
            <a:blip r:embed="rId3">
              <a:alphaModFix/>
            </a:blip>
            <a:stretch>
              <a:fillRect b="0" l="0" r="0" t="0"/>
            </a:stretch>
          </a:blipFill>
          <a:ln>
            <a:noFill/>
          </a:ln>
        </p:spPr>
      </p:sp>
      <p:sp>
        <p:nvSpPr>
          <p:cNvPr id="240" name="Google Shape;240;g3019c5b573b_0_0"/>
          <p:cNvSpPr txBox="1"/>
          <p:nvPr/>
        </p:nvSpPr>
        <p:spPr>
          <a:xfrm>
            <a:off x="2050876" y="598525"/>
            <a:ext cx="121092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D"/>
                </a:solidFill>
                <a:latin typeface="Nunito"/>
                <a:ea typeface="Nunito"/>
                <a:cs typeface="Nunito"/>
                <a:sym typeface="Nunito"/>
              </a:rPr>
              <a:t>Process Maps for Grocery Stores</a:t>
            </a:r>
            <a:endParaRPr b="1" sz="5900">
              <a:latin typeface="Nunito"/>
              <a:ea typeface="Nunito"/>
              <a:cs typeface="Nunito"/>
              <a:sym typeface="Nunito"/>
            </a:endParaRPr>
          </a:p>
        </p:txBody>
      </p:sp>
      <p:sp>
        <p:nvSpPr>
          <p:cNvPr id="241" name="Google Shape;241;g3019c5b573b_0_0"/>
          <p:cNvSpPr/>
          <p:nvPr/>
        </p:nvSpPr>
        <p:spPr>
          <a:xfrm rot="-3101880">
            <a:off x="-1881376" y="8500481"/>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4">
              <a:alphaModFix/>
            </a:blip>
            <a:stretch>
              <a:fillRect b="0" l="0" r="0" t="0"/>
            </a:stretch>
          </a:blipFill>
          <a:ln>
            <a:noFill/>
          </a:ln>
        </p:spPr>
      </p:sp>
      <p:sp>
        <p:nvSpPr>
          <p:cNvPr id="242" name="Google Shape;242;g3019c5b573b_0_0"/>
          <p:cNvSpPr/>
          <p:nvPr/>
        </p:nvSpPr>
        <p:spPr>
          <a:xfrm rot="-9186892">
            <a:off x="216541" y="247345"/>
            <a:ext cx="1586030" cy="205875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243" name="Google Shape;243;g3019c5b573b_0_0"/>
          <p:cNvSpPr txBox="1"/>
          <p:nvPr/>
        </p:nvSpPr>
        <p:spPr>
          <a:xfrm>
            <a:off x="4650675" y="8919188"/>
            <a:ext cx="6909600" cy="4926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DD724D"/>
                </a:solidFill>
                <a:latin typeface="Nunito"/>
                <a:ea typeface="Nunito"/>
                <a:cs typeface="Nunito"/>
                <a:sym typeface="Nunito"/>
              </a:rPr>
              <a:t>Source:</a:t>
            </a:r>
            <a:r>
              <a:rPr lang="en-US" sz="2000">
                <a:solidFill>
                  <a:srgbClr val="DD724D"/>
                </a:solidFill>
                <a:latin typeface="Nunito SemiBold"/>
                <a:ea typeface="Nunito SemiBold"/>
                <a:cs typeface="Nunito SemiBold"/>
                <a:sym typeface="Nunito SemiBold"/>
              </a:rPr>
              <a:t> </a:t>
            </a:r>
            <a:r>
              <a:rPr lang="en-US" sz="2000" u="sng">
                <a:solidFill>
                  <a:srgbClr val="DD724F"/>
                </a:solidFill>
                <a:latin typeface="Nunito SemiBold"/>
                <a:ea typeface="Nunito SemiBold"/>
                <a:cs typeface="Nunito SemiBold"/>
                <a:sym typeface="Nunito SemiBold"/>
                <a:hlinkClick r:id="rId6">
                  <a:extLst>
                    <a:ext uri="{A12FA001-AC4F-418D-AE19-62706E023703}">
                      <ahyp:hlinkClr val="tx"/>
                    </a:ext>
                  </a:extLst>
                </a:hlinkClick>
              </a:rPr>
              <a:t>Walmart - Order Management API</a:t>
            </a:r>
            <a:endParaRPr sz="2000">
              <a:solidFill>
                <a:srgbClr val="DD724F"/>
              </a:solidFill>
              <a:latin typeface="Nunito SemiBold"/>
              <a:ea typeface="Nunito SemiBold"/>
              <a:cs typeface="Nunito SemiBold"/>
              <a:sym typeface="Nunito SemiBold"/>
            </a:endParaRPr>
          </a:p>
        </p:txBody>
      </p:sp>
      <p:pic>
        <p:nvPicPr>
          <p:cNvPr id="244" name="Google Shape;244;g3019c5b573b_0_0"/>
          <p:cNvPicPr preferRelativeResize="0"/>
          <p:nvPr/>
        </p:nvPicPr>
        <p:blipFill rotWithShape="1">
          <a:blip r:embed="rId7">
            <a:alphaModFix/>
          </a:blip>
          <a:srcRect b="0" l="6236" r="6297" t="0"/>
          <a:stretch/>
        </p:blipFill>
        <p:spPr>
          <a:xfrm>
            <a:off x="1985200" y="2054625"/>
            <a:ext cx="12174875" cy="6455400"/>
          </a:xfrm>
          <a:prstGeom prst="rect">
            <a:avLst/>
          </a:prstGeom>
          <a:noFill/>
          <a:ln>
            <a:noFill/>
          </a:ln>
        </p:spPr>
      </p:pic>
      <p:pic>
        <p:nvPicPr>
          <p:cNvPr id="245" name="Google Shape;245;g3019c5b573b_0_0"/>
          <p:cNvPicPr preferRelativeResize="0"/>
          <p:nvPr/>
        </p:nvPicPr>
        <p:blipFill>
          <a:blip r:embed="rId8">
            <a:alphaModFix/>
          </a:blip>
          <a:stretch>
            <a:fillRect/>
          </a:stretch>
        </p:blipFill>
        <p:spPr>
          <a:xfrm>
            <a:off x="14882136" y="7434685"/>
            <a:ext cx="2345574" cy="2345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49" name="Shape 249"/>
        <p:cNvGrpSpPr/>
        <p:nvPr/>
      </p:nvGrpSpPr>
      <p:grpSpPr>
        <a:xfrm>
          <a:off x="0" y="0"/>
          <a:ext cx="0" cy="0"/>
          <a:chOff x="0" y="0"/>
          <a:chExt cx="0" cy="0"/>
        </a:xfrm>
      </p:grpSpPr>
      <p:sp>
        <p:nvSpPr>
          <p:cNvPr id="250" name="Google Shape;250;g3019c5b573b_0_12"/>
          <p:cNvSpPr/>
          <p:nvPr/>
        </p:nvSpPr>
        <p:spPr>
          <a:xfrm rot="2962054">
            <a:off x="15087010" y="-1196205"/>
            <a:ext cx="5489117" cy="5324443"/>
          </a:xfrm>
          <a:custGeom>
            <a:rect b="b" l="l" r="r" t="t"/>
            <a:pathLst>
              <a:path extrusionOk="0" h="5334304" w="5499283">
                <a:moveTo>
                  <a:pt x="0" y="0"/>
                </a:moveTo>
                <a:lnTo>
                  <a:pt x="5499283" y="0"/>
                </a:lnTo>
                <a:lnTo>
                  <a:pt x="5499283" y="5334304"/>
                </a:lnTo>
                <a:lnTo>
                  <a:pt x="0" y="5334304"/>
                </a:lnTo>
                <a:lnTo>
                  <a:pt x="0" y="0"/>
                </a:lnTo>
                <a:close/>
              </a:path>
            </a:pathLst>
          </a:custGeom>
          <a:blipFill rotWithShape="1">
            <a:blip r:embed="rId3">
              <a:alphaModFix/>
            </a:blip>
            <a:stretch>
              <a:fillRect b="0" l="0" r="0" t="0"/>
            </a:stretch>
          </a:blipFill>
          <a:ln>
            <a:noFill/>
          </a:ln>
        </p:spPr>
      </p:sp>
      <p:sp>
        <p:nvSpPr>
          <p:cNvPr id="251" name="Google Shape;251;g3019c5b573b_0_12"/>
          <p:cNvSpPr txBox="1"/>
          <p:nvPr/>
        </p:nvSpPr>
        <p:spPr>
          <a:xfrm>
            <a:off x="2050876" y="598525"/>
            <a:ext cx="121092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D"/>
                </a:solidFill>
                <a:latin typeface="Nunito"/>
                <a:ea typeface="Nunito"/>
                <a:cs typeface="Nunito"/>
                <a:sym typeface="Nunito"/>
              </a:rPr>
              <a:t>Process Maps for Grocery Stores</a:t>
            </a:r>
            <a:endParaRPr b="1" sz="5900">
              <a:latin typeface="Nunito"/>
              <a:ea typeface="Nunito"/>
              <a:cs typeface="Nunito"/>
              <a:sym typeface="Nunito"/>
            </a:endParaRPr>
          </a:p>
        </p:txBody>
      </p:sp>
      <p:sp>
        <p:nvSpPr>
          <p:cNvPr id="252" name="Google Shape;252;g3019c5b573b_0_12"/>
          <p:cNvSpPr/>
          <p:nvPr/>
        </p:nvSpPr>
        <p:spPr>
          <a:xfrm rot="-3101880">
            <a:off x="-1881376" y="8500481"/>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4">
              <a:alphaModFix/>
            </a:blip>
            <a:stretch>
              <a:fillRect b="0" l="0" r="0" t="0"/>
            </a:stretch>
          </a:blipFill>
          <a:ln>
            <a:noFill/>
          </a:ln>
        </p:spPr>
      </p:sp>
      <p:sp>
        <p:nvSpPr>
          <p:cNvPr id="253" name="Google Shape;253;g3019c5b573b_0_12"/>
          <p:cNvSpPr/>
          <p:nvPr/>
        </p:nvSpPr>
        <p:spPr>
          <a:xfrm rot="-9186892">
            <a:off x="216541" y="247345"/>
            <a:ext cx="1586030" cy="205875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254" name="Google Shape;254;g3019c5b573b_0_12"/>
          <p:cNvSpPr txBox="1"/>
          <p:nvPr/>
        </p:nvSpPr>
        <p:spPr>
          <a:xfrm>
            <a:off x="4650675" y="8611063"/>
            <a:ext cx="6909600" cy="4926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DD724F"/>
                </a:solidFill>
                <a:latin typeface="Nunito"/>
                <a:ea typeface="Nunito"/>
                <a:cs typeface="Nunito"/>
                <a:sym typeface="Nunito"/>
              </a:rPr>
              <a:t>Source:</a:t>
            </a:r>
            <a:r>
              <a:rPr lang="en-US" sz="2000">
                <a:solidFill>
                  <a:srgbClr val="DD724F"/>
                </a:solidFill>
                <a:latin typeface="Nunito SemiBold"/>
                <a:ea typeface="Nunito SemiBold"/>
                <a:cs typeface="Nunito SemiBold"/>
                <a:sym typeface="Nunito SemiBold"/>
              </a:rPr>
              <a:t> </a:t>
            </a:r>
            <a:r>
              <a:rPr lang="en-US" sz="2000" u="sng">
                <a:solidFill>
                  <a:srgbClr val="DD724F"/>
                </a:solidFill>
                <a:latin typeface="Nunito SemiBold"/>
                <a:ea typeface="Nunito SemiBold"/>
                <a:cs typeface="Nunito SemiBold"/>
                <a:sym typeface="Nunito SemiBold"/>
                <a:hlinkClick r:id="rId6">
                  <a:extLst>
                    <a:ext uri="{A12FA001-AC4F-418D-AE19-62706E023703}">
                      <ahyp:hlinkClr val="tx"/>
                    </a:ext>
                  </a:extLst>
                </a:hlinkClick>
              </a:rPr>
              <a:t>ALDI - Service Blueprint</a:t>
            </a:r>
            <a:endParaRPr sz="2000">
              <a:solidFill>
                <a:srgbClr val="DD724F"/>
              </a:solidFill>
              <a:latin typeface="Nunito SemiBold"/>
              <a:ea typeface="Nunito SemiBold"/>
              <a:cs typeface="Nunito SemiBold"/>
              <a:sym typeface="Nunito SemiBold"/>
            </a:endParaRPr>
          </a:p>
        </p:txBody>
      </p:sp>
      <p:pic>
        <p:nvPicPr>
          <p:cNvPr id="255" name="Google Shape;255;g3019c5b573b_0_12"/>
          <p:cNvPicPr preferRelativeResize="0"/>
          <p:nvPr/>
        </p:nvPicPr>
        <p:blipFill rotWithShape="1">
          <a:blip r:embed="rId7">
            <a:alphaModFix/>
          </a:blip>
          <a:srcRect b="0" l="10499" r="10022" t="0"/>
          <a:stretch/>
        </p:blipFill>
        <p:spPr>
          <a:xfrm>
            <a:off x="2050875" y="2170300"/>
            <a:ext cx="12109200" cy="5946425"/>
          </a:xfrm>
          <a:prstGeom prst="rect">
            <a:avLst/>
          </a:prstGeom>
          <a:noFill/>
          <a:ln>
            <a:noFill/>
          </a:ln>
        </p:spPr>
      </p:pic>
      <p:pic>
        <p:nvPicPr>
          <p:cNvPr id="256" name="Google Shape;256;g3019c5b573b_0_12"/>
          <p:cNvPicPr preferRelativeResize="0"/>
          <p:nvPr/>
        </p:nvPicPr>
        <p:blipFill>
          <a:blip r:embed="rId8">
            <a:alphaModFix/>
          </a:blip>
          <a:stretch>
            <a:fillRect/>
          </a:stretch>
        </p:blipFill>
        <p:spPr>
          <a:xfrm>
            <a:off x="15353978" y="7563825"/>
            <a:ext cx="1739457" cy="20873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60" name="Shape 260"/>
        <p:cNvGrpSpPr/>
        <p:nvPr/>
      </p:nvGrpSpPr>
      <p:grpSpPr>
        <a:xfrm>
          <a:off x="0" y="0"/>
          <a:ext cx="0" cy="0"/>
          <a:chOff x="0" y="0"/>
          <a:chExt cx="0" cy="0"/>
        </a:xfrm>
      </p:grpSpPr>
      <p:sp>
        <p:nvSpPr>
          <p:cNvPr id="261" name="Google Shape;261;g30ef78e4265_3_12"/>
          <p:cNvSpPr txBox="1"/>
          <p:nvPr/>
        </p:nvSpPr>
        <p:spPr>
          <a:xfrm>
            <a:off x="2290625" y="1960650"/>
            <a:ext cx="13257900" cy="7650000"/>
          </a:xfrm>
          <a:prstGeom prst="rect">
            <a:avLst/>
          </a:prstGeom>
          <a:noFill/>
          <a:ln cap="flat" cmpd="sng" w="38100">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2500">
                <a:solidFill>
                  <a:srgbClr val="DD724D"/>
                </a:solidFill>
                <a:latin typeface="Nunito"/>
                <a:ea typeface="Nunito"/>
                <a:cs typeface="Nunito"/>
                <a:sym typeface="Nunito"/>
              </a:rPr>
              <a:t>Customer Journey Focus:</a:t>
            </a:r>
            <a:endParaRPr b="1" sz="2500">
              <a:solidFill>
                <a:srgbClr val="DD724D"/>
              </a:solidFill>
              <a:latin typeface="Nunito"/>
              <a:ea typeface="Nunito"/>
              <a:cs typeface="Nunito"/>
              <a:sym typeface="Nunito"/>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rPr lang="en-US" sz="2500">
                <a:solidFill>
                  <a:srgbClr val="DD724D"/>
                </a:solidFill>
                <a:latin typeface="Nunito SemiBold"/>
                <a:ea typeface="Nunito SemiBold"/>
                <a:cs typeface="Nunito SemiBold"/>
                <a:sym typeface="Nunito SemiBold"/>
              </a:rPr>
              <a:t>All three maps show end-to-end processes with a clear customer journey, from the start to the completion (e.g., shopping, checkout, order fulfillment).</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None/>
            </a:pPr>
            <a:r>
              <a:rPr b="1" lang="en-US" sz="2500">
                <a:solidFill>
                  <a:srgbClr val="DD724D"/>
                </a:solidFill>
                <a:latin typeface="Nunito"/>
                <a:ea typeface="Nunito"/>
                <a:cs typeface="Nunito"/>
                <a:sym typeface="Nunito"/>
              </a:rPr>
              <a:t>Multiple Touchpoints Involving Employees/Systems:</a:t>
            </a:r>
            <a:endParaRPr b="1" sz="2500">
              <a:solidFill>
                <a:srgbClr val="DD724D"/>
              </a:solidFill>
              <a:latin typeface="Nunito"/>
              <a:ea typeface="Nunito"/>
              <a:cs typeface="Nunito"/>
              <a:sym typeface="Nunito"/>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rPr lang="en-US" sz="2500">
                <a:solidFill>
                  <a:srgbClr val="DD724D"/>
                </a:solidFill>
                <a:latin typeface="Nunito SemiBold"/>
                <a:ea typeface="Nunito SemiBold"/>
                <a:cs typeface="Nunito SemiBold"/>
                <a:sym typeface="Nunito SemiBold"/>
              </a:rPr>
              <a:t>Each process map involves stages where employees or systems (like cashiers, order systems, or sellers) interact with customers.</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rPr lang="en-US" sz="2500">
                <a:solidFill>
                  <a:srgbClr val="DD724D"/>
                </a:solidFill>
                <a:latin typeface="Nunito SemiBold"/>
                <a:ea typeface="Nunito SemiBold"/>
                <a:cs typeface="Nunito SemiBold"/>
                <a:sym typeface="Nunito SemiBold"/>
              </a:rPr>
              <a:t>Front-line interaction: Retail staff (in Maps 1 &amp; 2) and APIs confirming order details (Map 3).</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None/>
            </a:pPr>
            <a:r>
              <a:rPr b="1" lang="en-US" sz="2500">
                <a:solidFill>
                  <a:srgbClr val="DD724D"/>
                </a:solidFill>
                <a:latin typeface="Nunito"/>
                <a:ea typeface="Nunito"/>
                <a:cs typeface="Nunito"/>
                <a:sym typeface="Nunito"/>
              </a:rPr>
              <a:t>Defined Process Flow with Decision Points:</a:t>
            </a:r>
            <a:endParaRPr b="1" sz="2500">
              <a:solidFill>
                <a:srgbClr val="DD724D"/>
              </a:solidFill>
              <a:latin typeface="Nunito"/>
              <a:ea typeface="Nunito"/>
              <a:cs typeface="Nunito"/>
              <a:sym typeface="Nunito"/>
            </a:endParaRPr>
          </a:p>
          <a:p>
            <a:pPr indent="0" lvl="0" marL="0" rtl="0" algn="just">
              <a:lnSpc>
                <a:spcPct val="115000"/>
              </a:lnSpc>
              <a:spcBef>
                <a:spcPts val="0"/>
              </a:spcBef>
              <a:spcAft>
                <a:spcPts val="0"/>
              </a:spcAft>
              <a:buClr>
                <a:schemeClr val="dk1"/>
              </a:buClr>
              <a:buSzPts val="1100"/>
              <a:buFont typeface="Arial"/>
              <a:buNone/>
            </a:pPr>
            <a:r>
              <a:t/>
            </a:r>
            <a:endParaRPr sz="2500">
              <a:solidFill>
                <a:srgbClr val="DD724D"/>
              </a:solidFill>
              <a:latin typeface="Nunito SemiBold"/>
              <a:ea typeface="Nunito SemiBold"/>
              <a:cs typeface="Nunito SemiBold"/>
              <a:sym typeface="Nunito SemiBold"/>
            </a:endParaRPr>
          </a:p>
          <a:p>
            <a:pPr indent="0" lvl="0" marL="0" rtl="0" algn="just">
              <a:lnSpc>
                <a:spcPct val="115000"/>
              </a:lnSpc>
              <a:spcBef>
                <a:spcPts val="0"/>
              </a:spcBef>
              <a:spcAft>
                <a:spcPts val="0"/>
              </a:spcAft>
              <a:buNone/>
            </a:pPr>
            <a:r>
              <a:rPr lang="en-US" sz="2500">
                <a:solidFill>
                  <a:srgbClr val="DD724D"/>
                </a:solidFill>
                <a:latin typeface="Nunito SemiBold"/>
                <a:ea typeface="Nunito SemiBold"/>
                <a:cs typeface="Nunito SemiBold"/>
                <a:sym typeface="Nunito SemiBold"/>
              </a:rPr>
              <a:t>Each map includes logical decision points (e.g., whether items are available, whether the cart is locked, or if the seller can fulfill the order).</a:t>
            </a:r>
            <a:endParaRPr sz="2500">
              <a:solidFill>
                <a:srgbClr val="DD724D"/>
              </a:solidFill>
              <a:latin typeface="Nunito SemiBold"/>
              <a:ea typeface="Nunito SemiBold"/>
              <a:cs typeface="Nunito SemiBold"/>
              <a:sym typeface="Nunito SemiBold"/>
            </a:endParaRPr>
          </a:p>
        </p:txBody>
      </p:sp>
      <p:sp>
        <p:nvSpPr>
          <p:cNvPr id="262" name="Google Shape;262;g30ef78e4265_3_12"/>
          <p:cNvSpPr txBox="1"/>
          <p:nvPr/>
        </p:nvSpPr>
        <p:spPr>
          <a:xfrm>
            <a:off x="2255975" y="598525"/>
            <a:ext cx="133272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D"/>
                </a:solidFill>
                <a:latin typeface="Nunito"/>
                <a:ea typeface="Nunito"/>
                <a:cs typeface="Nunito"/>
                <a:sym typeface="Nunito"/>
              </a:rPr>
              <a:t>Similarities Between Maps</a:t>
            </a:r>
            <a:endParaRPr b="1" sz="5900">
              <a:solidFill>
                <a:srgbClr val="DD724D"/>
              </a:solidFill>
              <a:latin typeface="Nunito"/>
              <a:ea typeface="Nunito"/>
              <a:cs typeface="Nunito"/>
              <a:sym typeface="Nunito"/>
            </a:endParaRPr>
          </a:p>
        </p:txBody>
      </p:sp>
      <p:sp>
        <p:nvSpPr>
          <p:cNvPr id="263" name="Google Shape;263;g30ef78e4265_3_12"/>
          <p:cNvSpPr/>
          <p:nvPr/>
        </p:nvSpPr>
        <p:spPr>
          <a:xfrm rot="-3806097">
            <a:off x="14794565" y="-1852306"/>
            <a:ext cx="5502805" cy="5337720"/>
          </a:xfrm>
          <a:custGeom>
            <a:rect b="b" l="l" r="r" t="t"/>
            <a:pathLst>
              <a:path extrusionOk="0" h="5334304" w="5499283">
                <a:moveTo>
                  <a:pt x="0" y="0"/>
                </a:moveTo>
                <a:lnTo>
                  <a:pt x="5499283" y="0"/>
                </a:lnTo>
                <a:lnTo>
                  <a:pt x="5499283" y="5334304"/>
                </a:lnTo>
                <a:lnTo>
                  <a:pt x="0" y="5334304"/>
                </a:lnTo>
                <a:lnTo>
                  <a:pt x="0" y="0"/>
                </a:lnTo>
                <a:close/>
              </a:path>
            </a:pathLst>
          </a:custGeom>
          <a:blipFill rotWithShape="1">
            <a:blip r:embed="rId3">
              <a:alphaModFix/>
            </a:blip>
            <a:stretch>
              <a:fillRect b="0" l="0" r="0" t="0"/>
            </a:stretch>
          </a:blipFill>
          <a:ln>
            <a:noFill/>
          </a:ln>
        </p:spPr>
      </p:sp>
      <p:sp>
        <p:nvSpPr>
          <p:cNvPr id="264" name="Google Shape;264;g30ef78e4265_3_12"/>
          <p:cNvSpPr/>
          <p:nvPr/>
        </p:nvSpPr>
        <p:spPr>
          <a:xfrm rot="-3101880">
            <a:off x="17075799" y="8140969"/>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4">
              <a:alphaModFix/>
            </a:blip>
            <a:stretch>
              <a:fillRect b="0" l="0" r="0" t="0"/>
            </a:stretch>
          </a:blipFill>
          <a:ln>
            <a:noFill/>
          </a:ln>
        </p:spPr>
      </p:sp>
      <p:sp>
        <p:nvSpPr>
          <p:cNvPr id="265" name="Google Shape;265;g30ef78e4265_3_12"/>
          <p:cNvSpPr/>
          <p:nvPr/>
        </p:nvSpPr>
        <p:spPr>
          <a:xfrm rot="-9186892">
            <a:off x="216541" y="247345"/>
            <a:ext cx="1586030" cy="205875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266" name="Google Shape;266;g30ef78e4265_3_12"/>
          <p:cNvSpPr/>
          <p:nvPr/>
        </p:nvSpPr>
        <p:spPr>
          <a:xfrm rot="-3366676">
            <a:off x="-6142034" y="11191248"/>
            <a:ext cx="8724500" cy="2775977"/>
          </a:xfrm>
          <a:custGeom>
            <a:rect b="b" l="l" r="r" t="t"/>
            <a:pathLst>
              <a:path extrusionOk="0" h="2776385" w="8725782">
                <a:moveTo>
                  <a:pt x="0" y="0"/>
                </a:moveTo>
                <a:lnTo>
                  <a:pt x="8725782" y="0"/>
                </a:lnTo>
                <a:lnTo>
                  <a:pt x="8725782" y="2776385"/>
                </a:lnTo>
                <a:lnTo>
                  <a:pt x="0" y="277638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70" name="Shape 270"/>
        <p:cNvGrpSpPr/>
        <p:nvPr/>
      </p:nvGrpSpPr>
      <p:grpSpPr>
        <a:xfrm>
          <a:off x="0" y="0"/>
          <a:ext cx="0" cy="0"/>
          <a:chOff x="0" y="0"/>
          <a:chExt cx="0" cy="0"/>
        </a:xfrm>
      </p:grpSpPr>
      <p:graphicFrame>
        <p:nvGraphicFramePr>
          <p:cNvPr id="271" name="Google Shape;271;g30ef78e4265_3_27"/>
          <p:cNvGraphicFramePr/>
          <p:nvPr/>
        </p:nvGraphicFramePr>
        <p:xfrm>
          <a:off x="2665975" y="1795975"/>
          <a:ext cx="3000000" cy="3000000"/>
        </p:xfrm>
        <a:graphic>
          <a:graphicData uri="http://schemas.openxmlformats.org/drawingml/2006/table">
            <a:tbl>
              <a:tblPr>
                <a:noFill/>
                <a:tableStyleId>{2C60E141-EA30-4A17-B05D-07242D0C0FED}</a:tableStyleId>
              </a:tblPr>
              <a:tblGrid>
                <a:gridCol w="1802200"/>
                <a:gridCol w="3946450"/>
                <a:gridCol w="3820825"/>
                <a:gridCol w="3146425"/>
              </a:tblGrid>
              <a:tr h="1011550">
                <a:tc>
                  <a:txBody>
                    <a:bodyPr/>
                    <a:lstStyle/>
                    <a:p>
                      <a:pPr indent="0" lvl="0" marL="0" rtl="0" algn="ctr">
                        <a:lnSpc>
                          <a:spcPct val="115000"/>
                        </a:lnSpc>
                        <a:spcBef>
                          <a:spcPts val="0"/>
                        </a:spcBef>
                        <a:spcAft>
                          <a:spcPts val="0"/>
                        </a:spcAft>
                        <a:buNone/>
                      </a:pPr>
                      <a:r>
                        <a:rPr lang="en-US" sz="2000">
                          <a:solidFill>
                            <a:srgbClr val="186829"/>
                          </a:solidFill>
                          <a:latin typeface="Nunito ExtraBold"/>
                          <a:ea typeface="Nunito ExtraBold"/>
                          <a:cs typeface="Nunito ExtraBold"/>
                          <a:sym typeface="Nunito ExtraBold"/>
                        </a:rPr>
                        <a:t>Particulars</a:t>
                      </a:r>
                      <a:endParaRPr sz="20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2000">
                          <a:solidFill>
                            <a:srgbClr val="186829"/>
                          </a:solidFill>
                          <a:latin typeface="Nunito ExtraBold"/>
                          <a:ea typeface="Nunito ExtraBold"/>
                          <a:cs typeface="Nunito ExtraBold"/>
                          <a:sym typeface="Nunito ExtraBold"/>
                        </a:rPr>
                        <a:t>Process Map 1 - Whole Foods</a:t>
                      </a:r>
                      <a:endParaRPr sz="20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2000">
                          <a:solidFill>
                            <a:srgbClr val="186829"/>
                          </a:solidFill>
                          <a:latin typeface="Nunito ExtraBold"/>
                          <a:ea typeface="Nunito ExtraBold"/>
                          <a:cs typeface="Nunito ExtraBold"/>
                          <a:sym typeface="Nunito ExtraBold"/>
                        </a:rPr>
                        <a:t>Process Map 2 -  </a:t>
                      </a:r>
                      <a:endParaRPr sz="2000">
                        <a:solidFill>
                          <a:srgbClr val="186829"/>
                        </a:solidFill>
                        <a:latin typeface="Nunito ExtraBold"/>
                        <a:ea typeface="Nunito ExtraBold"/>
                        <a:cs typeface="Nunito ExtraBold"/>
                        <a:sym typeface="Nunito ExtraBold"/>
                      </a:endParaRPr>
                    </a:p>
                    <a:p>
                      <a:pPr indent="0" lvl="0" marL="0" rtl="0" algn="ctr">
                        <a:lnSpc>
                          <a:spcPct val="115000"/>
                        </a:lnSpc>
                        <a:spcBef>
                          <a:spcPts val="0"/>
                        </a:spcBef>
                        <a:spcAft>
                          <a:spcPts val="0"/>
                        </a:spcAft>
                        <a:buNone/>
                      </a:pPr>
                      <a:r>
                        <a:rPr lang="en-US" sz="2000">
                          <a:solidFill>
                            <a:srgbClr val="186829"/>
                          </a:solidFill>
                          <a:latin typeface="Nunito ExtraBold"/>
                          <a:ea typeface="Nunito ExtraBold"/>
                          <a:cs typeface="Nunito ExtraBold"/>
                          <a:sym typeface="Nunito ExtraBold"/>
                        </a:rPr>
                        <a:t>Online Order - Walmart</a:t>
                      </a:r>
                      <a:endParaRPr sz="20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2000">
                          <a:solidFill>
                            <a:srgbClr val="186829"/>
                          </a:solidFill>
                          <a:latin typeface="Nunito ExtraBold"/>
                          <a:ea typeface="Nunito ExtraBold"/>
                          <a:cs typeface="Nunito ExtraBold"/>
                          <a:sym typeface="Nunito ExtraBold"/>
                        </a:rPr>
                        <a:t>Process Map 3 - ALDI</a:t>
                      </a:r>
                      <a:endParaRPr sz="20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r>
              <a:tr h="11128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Process Medium</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Physical retail shopping</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Fully online, automated process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Physical shopping with cart mechanism</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r h="14163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Employee Visibility</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Clear distinction between on-stage, </a:t>
                      </a:r>
                      <a:r>
                        <a:rPr lang="en-US" sz="1800">
                          <a:solidFill>
                            <a:srgbClr val="DD724E"/>
                          </a:solidFill>
                          <a:latin typeface="Nunito SemiBold"/>
                          <a:ea typeface="Nunito SemiBold"/>
                          <a:cs typeface="Nunito SemiBold"/>
                          <a:sym typeface="Nunito SemiBold"/>
                        </a:rPr>
                        <a:t>backstage</a:t>
                      </a:r>
                      <a:r>
                        <a:rPr lang="en-US" sz="1800">
                          <a:solidFill>
                            <a:srgbClr val="DD724E"/>
                          </a:solidFill>
                          <a:latin typeface="Nunito SemiBold"/>
                          <a:ea typeface="Nunito SemiBold"/>
                          <a:cs typeface="Nunito SemiBold"/>
                          <a:sym typeface="Nunito SemiBold"/>
                        </a:rPr>
                        <a:t>, and support staff</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No front-stage employee contact; system APIs manage fulfillment</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Similar but fewer distinctions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r h="14163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Customer Actions</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Browsing products, selecting items, interacting with employees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Placing an order online, receiving notifications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Using carts, browsing, paying at checkout</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r h="11128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Decision Points</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Choice of products to buy</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Seller decision to fulfill or cancel order</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Locking/returning carts, payment methods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r h="11128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Automation Level</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Low (manual customer interactions)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High (order APIs automate the process)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Low (manual with some cart systems)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r h="809325">
                <a:tc>
                  <a:txBody>
                    <a:bodyPr/>
                    <a:lstStyle/>
                    <a:p>
                      <a:pPr indent="0" lvl="0" marL="0" rtl="0" algn="ctr">
                        <a:lnSpc>
                          <a:spcPct val="115000"/>
                        </a:lnSpc>
                        <a:spcBef>
                          <a:spcPts val="0"/>
                        </a:spcBef>
                        <a:spcAft>
                          <a:spcPts val="0"/>
                        </a:spcAft>
                        <a:buNone/>
                      </a:pPr>
                      <a:r>
                        <a:rPr lang="en-US" sz="1800">
                          <a:solidFill>
                            <a:srgbClr val="186829"/>
                          </a:solidFill>
                          <a:latin typeface="Nunito ExtraBold"/>
                          <a:ea typeface="Nunito ExtraBold"/>
                          <a:cs typeface="Nunito ExtraBold"/>
                          <a:sym typeface="Nunito ExtraBold"/>
                        </a:rPr>
                        <a:t>End Process</a:t>
                      </a:r>
                      <a:endParaRPr sz="1800">
                        <a:solidFill>
                          <a:srgbClr val="186829"/>
                        </a:solidFill>
                        <a:latin typeface="Nunito ExtraBold"/>
                        <a:ea typeface="Nunito ExtraBold"/>
                        <a:cs typeface="Nunito ExtraBold"/>
                        <a:sym typeface="Nunito Extra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gradFill>
                      <a:gsLst>
                        <a:gs pos="0">
                          <a:srgbClr val="FDECDB"/>
                        </a:gs>
                        <a:gs pos="100000">
                          <a:srgbClr val="F0AA63"/>
                        </a:gs>
                      </a:gsLst>
                      <a:path path="circle">
                        <a:fillToRect b="50%" l="50%" r="50%" t="50%"/>
                      </a:path>
                      <a:tileRect/>
                    </a:gradFill>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Customer exits with products</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Order shipped or canceled based on stock availability</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DD724E"/>
                          </a:solidFill>
                          <a:latin typeface="Nunito SemiBold"/>
                          <a:ea typeface="Nunito SemiBold"/>
                          <a:cs typeface="Nunito SemiBold"/>
                          <a:sym typeface="Nunito SemiBold"/>
                        </a:rPr>
                        <a:t>Customer returns cart and exits store</a:t>
                      </a:r>
                      <a:endParaRPr sz="1800">
                        <a:solidFill>
                          <a:srgbClr val="DD724E"/>
                        </a:solidFill>
                        <a:latin typeface="Nunito SemiBold"/>
                        <a:ea typeface="Nunito SemiBold"/>
                        <a:cs typeface="Nunito SemiBold"/>
                        <a:sym typeface="Nunito SemiBold"/>
                      </a:endParaRPr>
                    </a:p>
                  </a:txBody>
                  <a:tcPr marT="63500" marB="63500" marR="63500" marL="63500" anchor="ctr">
                    <a:lnL cap="flat" cmpd="sng" w="28575">
                      <a:solidFill>
                        <a:srgbClr val="DD724E"/>
                      </a:solidFill>
                      <a:prstDash val="solid"/>
                      <a:round/>
                      <a:headEnd len="sm" w="sm" type="none"/>
                      <a:tailEnd len="sm" w="sm" type="none"/>
                    </a:lnL>
                    <a:lnR cap="flat" cmpd="sng" w="28575">
                      <a:solidFill>
                        <a:srgbClr val="DD724E"/>
                      </a:solidFill>
                      <a:prstDash val="solid"/>
                      <a:round/>
                      <a:headEnd len="sm" w="sm" type="none"/>
                      <a:tailEnd len="sm" w="sm" type="none"/>
                    </a:lnR>
                    <a:lnT cap="flat" cmpd="sng" w="28575">
                      <a:solidFill>
                        <a:srgbClr val="DD724E"/>
                      </a:solidFill>
                      <a:prstDash val="solid"/>
                      <a:round/>
                      <a:headEnd len="sm" w="sm" type="none"/>
                      <a:tailEnd len="sm" w="sm" type="none"/>
                    </a:lnT>
                    <a:lnB cap="flat" cmpd="sng" w="28575">
                      <a:solidFill>
                        <a:srgbClr val="DD724E"/>
                      </a:solidFill>
                      <a:prstDash val="solid"/>
                      <a:round/>
                      <a:headEnd len="sm" w="sm" type="none"/>
                      <a:tailEnd len="sm" w="sm" type="none"/>
                    </a:lnB>
                  </a:tcPr>
                </a:tc>
              </a:tr>
            </a:tbl>
          </a:graphicData>
        </a:graphic>
      </p:graphicFrame>
      <p:sp>
        <p:nvSpPr>
          <p:cNvPr id="272" name="Google Shape;272;g30ef78e4265_3_27"/>
          <p:cNvSpPr/>
          <p:nvPr/>
        </p:nvSpPr>
        <p:spPr>
          <a:xfrm rot="964973">
            <a:off x="15768188" y="-2129596"/>
            <a:ext cx="5508658" cy="5343398"/>
          </a:xfrm>
          <a:custGeom>
            <a:rect b="b" l="l" r="r" t="t"/>
            <a:pathLst>
              <a:path extrusionOk="0" h="5334304" w="5499283">
                <a:moveTo>
                  <a:pt x="0" y="0"/>
                </a:moveTo>
                <a:lnTo>
                  <a:pt x="5499283" y="0"/>
                </a:lnTo>
                <a:lnTo>
                  <a:pt x="5499283" y="5334304"/>
                </a:lnTo>
                <a:lnTo>
                  <a:pt x="0" y="5334304"/>
                </a:lnTo>
                <a:lnTo>
                  <a:pt x="0" y="0"/>
                </a:lnTo>
                <a:close/>
              </a:path>
            </a:pathLst>
          </a:custGeom>
          <a:blipFill rotWithShape="1">
            <a:blip r:embed="rId3">
              <a:alphaModFix/>
            </a:blip>
            <a:stretch>
              <a:fillRect b="0" l="0" r="0" t="0"/>
            </a:stretch>
          </a:blipFill>
          <a:ln>
            <a:noFill/>
          </a:ln>
        </p:spPr>
      </p:sp>
      <p:sp>
        <p:nvSpPr>
          <p:cNvPr id="273" name="Google Shape;273;g30ef78e4265_3_27"/>
          <p:cNvSpPr/>
          <p:nvPr/>
        </p:nvSpPr>
        <p:spPr>
          <a:xfrm rot="-4505774">
            <a:off x="16378956" y="8151457"/>
            <a:ext cx="3767615" cy="4119658"/>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4">
              <a:alphaModFix/>
            </a:blip>
            <a:stretch>
              <a:fillRect b="0" l="0" r="0" t="0"/>
            </a:stretch>
          </a:blipFill>
          <a:ln>
            <a:noFill/>
          </a:ln>
        </p:spPr>
      </p:sp>
      <p:sp>
        <p:nvSpPr>
          <p:cNvPr id="274" name="Google Shape;274;g30ef78e4265_3_27"/>
          <p:cNvSpPr/>
          <p:nvPr/>
        </p:nvSpPr>
        <p:spPr>
          <a:xfrm rot="-9186892">
            <a:off x="216541" y="247345"/>
            <a:ext cx="1586030" cy="205875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275" name="Google Shape;275;g30ef78e4265_3_27"/>
          <p:cNvSpPr/>
          <p:nvPr/>
        </p:nvSpPr>
        <p:spPr>
          <a:xfrm rot="-3366676">
            <a:off x="-5590509" y="10810848"/>
            <a:ext cx="8724500" cy="2775977"/>
          </a:xfrm>
          <a:custGeom>
            <a:rect b="b" l="l" r="r" t="t"/>
            <a:pathLst>
              <a:path extrusionOk="0" h="2776385" w="8725782">
                <a:moveTo>
                  <a:pt x="0" y="0"/>
                </a:moveTo>
                <a:lnTo>
                  <a:pt x="8725782" y="0"/>
                </a:lnTo>
                <a:lnTo>
                  <a:pt x="8725782" y="2776385"/>
                </a:lnTo>
                <a:lnTo>
                  <a:pt x="0" y="2776385"/>
                </a:lnTo>
                <a:lnTo>
                  <a:pt x="0" y="0"/>
                </a:lnTo>
                <a:close/>
              </a:path>
            </a:pathLst>
          </a:custGeom>
          <a:blipFill rotWithShape="1">
            <a:blip r:embed="rId6">
              <a:alphaModFix/>
            </a:blip>
            <a:stretch>
              <a:fillRect b="0" l="0" r="0" t="0"/>
            </a:stretch>
          </a:blipFill>
          <a:ln>
            <a:noFill/>
          </a:ln>
        </p:spPr>
      </p:sp>
      <p:sp>
        <p:nvSpPr>
          <p:cNvPr id="276" name="Google Shape;276;g30ef78e4265_3_27"/>
          <p:cNvSpPr txBox="1"/>
          <p:nvPr/>
        </p:nvSpPr>
        <p:spPr>
          <a:xfrm>
            <a:off x="2665975" y="514925"/>
            <a:ext cx="128121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600">
                <a:solidFill>
                  <a:srgbClr val="DD724D"/>
                </a:solidFill>
                <a:latin typeface="Nunito"/>
                <a:ea typeface="Nunito"/>
                <a:cs typeface="Nunito"/>
                <a:sym typeface="Nunito"/>
              </a:rPr>
              <a:t>Differences</a:t>
            </a:r>
            <a:r>
              <a:rPr b="1" lang="en-US" sz="5600">
                <a:solidFill>
                  <a:srgbClr val="DD724D"/>
                </a:solidFill>
                <a:latin typeface="Nunito"/>
                <a:ea typeface="Nunito"/>
                <a:cs typeface="Nunito"/>
                <a:sym typeface="Nunito"/>
              </a:rPr>
              <a:t> Between Maps</a:t>
            </a:r>
            <a:endParaRPr b="1" sz="5600">
              <a:solidFill>
                <a:srgbClr val="DD724D"/>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280" name="Shape 280"/>
        <p:cNvGrpSpPr/>
        <p:nvPr/>
      </p:nvGrpSpPr>
      <p:grpSpPr>
        <a:xfrm>
          <a:off x="0" y="0"/>
          <a:ext cx="0" cy="0"/>
          <a:chOff x="0" y="0"/>
          <a:chExt cx="0" cy="0"/>
        </a:xfrm>
      </p:grpSpPr>
      <p:sp>
        <p:nvSpPr>
          <p:cNvPr id="281" name="Google Shape;281;g30ef56613a0_1_271"/>
          <p:cNvSpPr/>
          <p:nvPr/>
        </p:nvSpPr>
        <p:spPr>
          <a:xfrm>
            <a:off x="1574604" y="2307183"/>
            <a:ext cx="2611279" cy="3684345"/>
          </a:xfrm>
          <a:custGeom>
            <a:rect b="b" l="l" r="r" t="t"/>
            <a:pathLst>
              <a:path extrusionOk="0" h="3684345" w="2611279">
                <a:moveTo>
                  <a:pt x="0" y="0"/>
                </a:moveTo>
                <a:lnTo>
                  <a:pt x="2611279" y="0"/>
                </a:lnTo>
                <a:lnTo>
                  <a:pt x="2611279" y="3684345"/>
                </a:lnTo>
                <a:lnTo>
                  <a:pt x="0" y="3684345"/>
                </a:lnTo>
                <a:lnTo>
                  <a:pt x="0" y="0"/>
                </a:lnTo>
                <a:close/>
              </a:path>
            </a:pathLst>
          </a:custGeom>
          <a:blipFill rotWithShape="1">
            <a:blip r:embed="rId3">
              <a:alphaModFix/>
            </a:blip>
            <a:stretch>
              <a:fillRect b="0" l="0" r="0" t="0"/>
            </a:stretch>
          </a:blipFill>
          <a:ln>
            <a:noFill/>
          </a:ln>
        </p:spPr>
      </p:sp>
      <p:sp>
        <p:nvSpPr>
          <p:cNvPr id="282" name="Google Shape;282;g30ef56613a0_1_271"/>
          <p:cNvSpPr/>
          <p:nvPr/>
        </p:nvSpPr>
        <p:spPr>
          <a:xfrm>
            <a:off x="-4148143" y="6723262"/>
            <a:ext cx="7315200" cy="3513977"/>
          </a:xfrm>
          <a:custGeom>
            <a:rect b="b" l="l" r="r" t="t"/>
            <a:pathLst>
              <a:path extrusionOk="0" h="3513977" w="7315200">
                <a:moveTo>
                  <a:pt x="0" y="0"/>
                </a:moveTo>
                <a:lnTo>
                  <a:pt x="7315200" y="0"/>
                </a:lnTo>
                <a:lnTo>
                  <a:pt x="7315200" y="3513976"/>
                </a:lnTo>
                <a:lnTo>
                  <a:pt x="0" y="3513976"/>
                </a:lnTo>
                <a:lnTo>
                  <a:pt x="0" y="0"/>
                </a:lnTo>
                <a:close/>
              </a:path>
            </a:pathLst>
          </a:custGeom>
          <a:blipFill rotWithShape="1">
            <a:blip r:embed="rId4">
              <a:alphaModFix/>
            </a:blip>
            <a:stretch>
              <a:fillRect b="0" l="0" r="0" t="0"/>
            </a:stretch>
          </a:blipFill>
          <a:ln>
            <a:noFill/>
          </a:ln>
        </p:spPr>
      </p:sp>
      <p:sp>
        <p:nvSpPr>
          <p:cNvPr id="283" name="Google Shape;283;g30ef56613a0_1_271"/>
          <p:cNvSpPr/>
          <p:nvPr/>
        </p:nvSpPr>
        <p:spPr>
          <a:xfrm flipH="1">
            <a:off x="14243279" y="7501312"/>
            <a:ext cx="7315200" cy="3513977"/>
          </a:xfrm>
          <a:custGeom>
            <a:rect b="b" l="l" r="r" t="t"/>
            <a:pathLst>
              <a:path extrusionOk="0" h="3513977" w="7315200">
                <a:moveTo>
                  <a:pt x="7315200" y="0"/>
                </a:moveTo>
                <a:lnTo>
                  <a:pt x="0" y="0"/>
                </a:lnTo>
                <a:lnTo>
                  <a:pt x="0" y="3513976"/>
                </a:lnTo>
                <a:lnTo>
                  <a:pt x="7315200" y="3513976"/>
                </a:lnTo>
                <a:lnTo>
                  <a:pt x="7315200" y="0"/>
                </a:lnTo>
                <a:close/>
              </a:path>
            </a:pathLst>
          </a:custGeom>
          <a:blipFill rotWithShape="1">
            <a:blip r:embed="rId4">
              <a:alphaModFix/>
            </a:blip>
            <a:stretch>
              <a:fillRect b="0" l="0" r="0" t="0"/>
            </a:stretch>
          </a:blipFill>
          <a:ln>
            <a:noFill/>
          </a:ln>
        </p:spPr>
      </p:sp>
      <p:sp>
        <p:nvSpPr>
          <p:cNvPr id="284" name="Google Shape;284;g30ef56613a0_1_271"/>
          <p:cNvSpPr/>
          <p:nvPr/>
        </p:nvSpPr>
        <p:spPr>
          <a:xfrm rot="8921554">
            <a:off x="307033" y="-13891"/>
            <a:ext cx="1586119" cy="2058865"/>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285" name="Google Shape;285;g30ef56613a0_1_271"/>
          <p:cNvSpPr/>
          <p:nvPr/>
        </p:nvSpPr>
        <p:spPr>
          <a:xfrm>
            <a:off x="626851" y="5307247"/>
            <a:ext cx="4148867" cy="2353539"/>
          </a:xfrm>
          <a:custGeom>
            <a:rect b="b" l="l" r="r" t="t"/>
            <a:pathLst>
              <a:path extrusionOk="0" h="2353539" w="4148867">
                <a:moveTo>
                  <a:pt x="0" y="0"/>
                </a:moveTo>
                <a:lnTo>
                  <a:pt x="4148867" y="0"/>
                </a:lnTo>
                <a:lnTo>
                  <a:pt x="4148867" y="2353539"/>
                </a:lnTo>
                <a:lnTo>
                  <a:pt x="0" y="2353539"/>
                </a:lnTo>
                <a:lnTo>
                  <a:pt x="0" y="0"/>
                </a:lnTo>
                <a:close/>
              </a:path>
            </a:pathLst>
          </a:custGeom>
          <a:blipFill rotWithShape="1">
            <a:blip r:embed="rId6">
              <a:alphaModFix/>
            </a:blip>
            <a:stretch>
              <a:fillRect b="0" l="0" r="0" t="0"/>
            </a:stretch>
          </a:blipFill>
          <a:ln>
            <a:noFill/>
          </a:ln>
        </p:spPr>
      </p:sp>
      <p:sp>
        <p:nvSpPr>
          <p:cNvPr id="286" name="Google Shape;286;g30ef56613a0_1_271"/>
          <p:cNvSpPr/>
          <p:nvPr/>
        </p:nvSpPr>
        <p:spPr>
          <a:xfrm flipH="1">
            <a:off x="928645" y="5029977"/>
            <a:ext cx="1745892" cy="1638956"/>
          </a:xfrm>
          <a:custGeom>
            <a:rect b="b" l="l" r="r" t="t"/>
            <a:pathLst>
              <a:path extrusionOk="0" h="1638956" w="1745892">
                <a:moveTo>
                  <a:pt x="1745892" y="0"/>
                </a:moveTo>
                <a:lnTo>
                  <a:pt x="0" y="0"/>
                </a:lnTo>
                <a:lnTo>
                  <a:pt x="0" y="1638957"/>
                </a:lnTo>
                <a:lnTo>
                  <a:pt x="1745892" y="1638957"/>
                </a:lnTo>
                <a:lnTo>
                  <a:pt x="1745892" y="0"/>
                </a:lnTo>
                <a:close/>
              </a:path>
            </a:pathLst>
          </a:custGeom>
          <a:blipFill rotWithShape="1">
            <a:blip r:embed="rId7">
              <a:alphaModFix/>
            </a:blip>
            <a:stretch>
              <a:fillRect b="0" l="0" r="0" t="0"/>
            </a:stretch>
          </a:blipFill>
          <a:ln>
            <a:noFill/>
          </a:ln>
        </p:spPr>
      </p:sp>
      <p:sp>
        <p:nvSpPr>
          <p:cNvPr id="287" name="Google Shape;287;g30ef56613a0_1_271"/>
          <p:cNvSpPr/>
          <p:nvPr/>
        </p:nvSpPr>
        <p:spPr>
          <a:xfrm>
            <a:off x="1977001" y="4905160"/>
            <a:ext cx="2208879" cy="1888592"/>
          </a:xfrm>
          <a:custGeom>
            <a:rect b="b" l="l" r="r" t="t"/>
            <a:pathLst>
              <a:path extrusionOk="0" h="1888592" w="2208879">
                <a:moveTo>
                  <a:pt x="0" y="0"/>
                </a:moveTo>
                <a:lnTo>
                  <a:pt x="2208879" y="0"/>
                </a:lnTo>
                <a:lnTo>
                  <a:pt x="2208879" y="1888591"/>
                </a:lnTo>
                <a:lnTo>
                  <a:pt x="0" y="1888591"/>
                </a:lnTo>
                <a:lnTo>
                  <a:pt x="0" y="0"/>
                </a:lnTo>
                <a:close/>
              </a:path>
            </a:pathLst>
          </a:custGeom>
          <a:blipFill rotWithShape="1">
            <a:blip r:embed="rId8">
              <a:alphaModFix/>
            </a:blip>
            <a:stretch>
              <a:fillRect b="0" l="0" r="0" t="0"/>
            </a:stretch>
          </a:blipFill>
          <a:ln>
            <a:noFill/>
          </a:ln>
        </p:spPr>
      </p:sp>
      <p:sp>
        <p:nvSpPr>
          <p:cNvPr id="288" name="Google Shape;288;g30ef56613a0_1_271"/>
          <p:cNvSpPr/>
          <p:nvPr/>
        </p:nvSpPr>
        <p:spPr>
          <a:xfrm>
            <a:off x="2674537" y="5211937"/>
            <a:ext cx="1799388" cy="1961186"/>
          </a:xfrm>
          <a:custGeom>
            <a:rect b="b" l="l" r="r" t="t"/>
            <a:pathLst>
              <a:path extrusionOk="0" h="1961186" w="1799388">
                <a:moveTo>
                  <a:pt x="0" y="0"/>
                </a:moveTo>
                <a:lnTo>
                  <a:pt x="1799388" y="0"/>
                </a:lnTo>
                <a:lnTo>
                  <a:pt x="1799388" y="1961186"/>
                </a:lnTo>
                <a:lnTo>
                  <a:pt x="0" y="1961186"/>
                </a:lnTo>
                <a:lnTo>
                  <a:pt x="0" y="0"/>
                </a:lnTo>
                <a:close/>
              </a:path>
            </a:pathLst>
          </a:custGeom>
          <a:blipFill rotWithShape="1">
            <a:blip r:embed="rId9">
              <a:alphaModFix/>
            </a:blip>
            <a:stretch>
              <a:fillRect b="0" l="0" r="0" t="0"/>
            </a:stretch>
          </a:blipFill>
          <a:ln>
            <a:noFill/>
          </a:ln>
        </p:spPr>
      </p:sp>
      <p:sp>
        <p:nvSpPr>
          <p:cNvPr id="289" name="Google Shape;289;g30ef56613a0_1_271"/>
          <p:cNvSpPr/>
          <p:nvPr/>
        </p:nvSpPr>
        <p:spPr>
          <a:xfrm>
            <a:off x="928645" y="5849455"/>
            <a:ext cx="1017669" cy="1269122"/>
          </a:xfrm>
          <a:custGeom>
            <a:rect b="b" l="l" r="r" t="t"/>
            <a:pathLst>
              <a:path extrusionOk="0" h="1269122" w="1017669">
                <a:moveTo>
                  <a:pt x="0" y="0"/>
                </a:moveTo>
                <a:lnTo>
                  <a:pt x="1017668" y="0"/>
                </a:lnTo>
                <a:lnTo>
                  <a:pt x="1017668" y="1269123"/>
                </a:lnTo>
                <a:lnTo>
                  <a:pt x="0" y="1269123"/>
                </a:lnTo>
                <a:lnTo>
                  <a:pt x="0" y="0"/>
                </a:lnTo>
                <a:close/>
              </a:path>
            </a:pathLst>
          </a:custGeom>
          <a:blipFill rotWithShape="1">
            <a:blip r:embed="rId10">
              <a:alphaModFix/>
            </a:blip>
            <a:stretch>
              <a:fillRect b="0" l="0" r="0" t="0"/>
            </a:stretch>
          </a:blipFill>
          <a:ln>
            <a:noFill/>
          </a:ln>
        </p:spPr>
      </p:sp>
      <p:sp>
        <p:nvSpPr>
          <p:cNvPr id="290" name="Google Shape;290;g30ef56613a0_1_271"/>
          <p:cNvSpPr/>
          <p:nvPr/>
        </p:nvSpPr>
        <p:spPr>
          <a:xfrm>
            <a:off x="1977646" y="5624440"/>
            <a:ext cx="1103795" cy="1494138"/>
          </a:xfrm>
          <a:custGeom>
            <a:rect b="b" l="l" r="r" t="t"/>
            <a:pathLst>
              <a:path extrusionOk="0" h="1494138" w="1103795">
                <a:moveTo>
                  <a:pt x="0" y="0"/>
                </a:moveTo>
                <a:lnTo>
                  <a:pt x="1103795" y="0"/>
                </a:lnTo>
                <a:lnTo>
                  <a:pt x="1103795" y="1494138"/>
                </a:lnTo>
                <a:lnTo>
                  <a:pt x="0" y="1494138"/>
                </a:lnTo>
                <a:lnTo>
                  <a:pt x="0" y="0"/>
                </a:lnTo>
                <a:close/>
              </a:path>
            </a:pathLst>
          </a:custGeom>
          <a:blipFill rotWithShape="1">
            <a:blip r:embed="rId11">
              <a:alphaModFix/>
            </a:blip>
            <a:stretch>
              <a:fillRect b="0" l="0" r="0" t="0"/>
            </a:stretch>
          </a:blipFill>
          <a:ln>
            <a:noFill/>
          </a:ln>
        </p:spPr>
      </p:sp>
      <p:sp>
        <p:nvSpPr>
          <p:cNvPr id="291" name="Google Shape;291;g30ef56613a0_1_271"/>
          <p:cNvSpPr/>
          <p:nvPr/>
        </p:nvSpPr>
        <p:spPr>
          <a:xfrm>
            <a:off x="3039441" y="5015760"/>
            <a:ext cx="4148867" cy="2353539"/>
          </a:xfrm>
          <a:custGeom>
            <a:rect b="b" l="l" r="r" t="t"/>
            <a:pathLst>
              <a:path extrusionOk="0" h="2353539" w="4148867">
                <a:moveTo>
                  <a:pt x="0" y="0"/>
                </a:moveTo>
                <a:lnTo>
                  <a:pt x="4148868" y="0"/>
                </a:lnTo>
                <a:lnTo>
                  <a:pt x="4148868" y="2353539"/>
                </a:lnTo>
                <a:lnTo>
                  <a:pt x="0" y="2353539"/>
                </a:lnTo>
                <a:lnTo>
                  <a:pt x="0" y="0"/>
                </a:lnTo>
                <a:close/>
              </a:path>
            </a:pathLst>
          </a:custGeom>
          <a:blipFill rotWithShape="1">
            <a:blip r:embed="rId6">
              <a:alphaModFix/>
            </a:blip>
            <a:stretch>
              <a:fillRect b="0" l="0" r="0" t="0"/>
            </a:stretch>
          </a:blipFill>
          <a:ln>
            <a:noFill/>
          </a:ln>
        </p:spPr>
      </p:sp>
      <p:sp>
        <p:nvSpPr>
          <p:cNvPr id="292" name="Google Shape;292;g30ef56613a0_1_271"/>
          <p:cNvSpPr/>
          <p:nvPr/>
        </p:nvSpPr>
        <p:spPr>
          <a:xfrm>
            <a:off x="4357442" y="5066636"/>
            <a:ext cx="2220155" cy="1573535"/>
          </a:xfrm>
          <a:custGeom>
            <a:rect b="b" l="l" r="r" t="t"/>
            <a:pathLst>
              <a:path extrusionOk="0" h="1573535" w="2220155">
                <a:moveTo>
                  <a:pt x="0" y="0"/>
                </a:moveTo>
                <a:lnTo>
                  <a:pt x="2220156" y="0"/>
                </a:lnTo>
                <a:lnTo>
                  <a:pt x="2220156" y="1573535"/>
                </a:lnTo>
                <a:lnTo>
                  <a:pt x="0" y="1573535"/>
                </a:lnTo>
                <a:lnTo>
                  <a:pt x="0" y="0"/>
                </a:lnTo>
                <a:close/>
              </a:path>
            </a:pathLst>
          </a:custGeom>
          <a:blipFill rotWithShape="1">
            <a:blip r:embed="rId12">
              <a:alphaModFix/>
            </a:blip>
            <a:stretch>
              <a:fillRect b="0" l="0" r="0" t="0"/>
            </a:stretch>
          </a:blipFill>
          <a:ln>
            <a:noFill/>
          </a:ln>
        </p:spPr>
      </p:sp>
      <p:sp>
        <p:nvSpPr>
          <p:cNvPr id="293" name="Google Shape;293;g30ef56613a0_1_271"/>
          <p:cNvSpPr/>
          <p:nvPr/>
        </p:nvSpPr>
        <p:spPr>
          <a:xfrm>
            <a:off x="5547814" y="5889071"/>
            <a:ext cx="788965" cy="759379"/>
          </a:xfrm>
          <a:custGeom>
            <a:rect b="b" l="l" r="r" t="t"/>
            <a:pathLst>
              <a:path extrusionOk="0" h="759379" w="788965">
                <a:moveTo>
                  <a:pt x="0" y="0"/>
                </a:moveTo>
                <a:lnTo>
                  <a:pt x="788965" y="0"/>
                </a:lnTo>
                <a:lnTo>
                  <a:pt x="788965" y="759379"/>
                </a:lnTo>
                <a:lnTo>
                  <a:pt x="0" y="759379"/>
                </a:lnTo>
                <a:lnTo>
                  <a:pt x="0" y="0"/>
                </a:lnTo>
                <a:close/>
              </a:path>
            </a:pathLst>
          </a:custGeom>
          <a:blipFill rotWithShape="1">
            <a:blip r:embed="rId13">
              <a:alphaModFix/>
            </a:blip>
            <a:stretch>
              <a:fillRect b="0" l="0" r="0" t="0"/>
            </a:stretch>
          </a:blipFill>
          <a:ln>
            <a:noFill/>
          </a:ln>
        </p:spPr>
      </p:sp>
      <p:sp>
        <p:nvSpPr>
          <p:cNvPr id="294" name="Google Shape;294;g30ef56613a0_1_271"/>
          <p:cNvSpPr/>
          <p:nvPr/>
        </p:nvSpPr>
        <p:spPr>
          <a:xfrm>
            <a:off x="3555686" y="5832467"/>
            <a:ext cx="1603512" cy="1058318"/>
          </a:xfrm>
          <a:custGeom>
            <a:rect b="b" l="l" r="r" t="t"/>
            <a:pathLst>
              <a:path extrusionOk="0" h="1058318" w="1603512">
                <a:moveTo>
                  <a:pt x="0" y="0"/>
                </a:moveTo>
                <a:lnTo>
                  <a:pt x="1603513" y="0"/>
                </a:lnTo>
                <a:lnTo>
                  <a:pt x="1603513" y="1058319"/>
                </a:lnTo>
                <a:lnTo>
                  <a:pt x="0" y="1058319"/>
                </a:lnTo>
                <a:lnTo>
                  <a:pt x="0" y="0"/>
                </a:lnTo>
                <a:close/>
              </a:path>
            </a:pathLst>
          </a:custGeom>
          <a:blipFill rotWithShape="1">
            <a:blip r:embed="rId14">
              <a:alphaModFix/>
            </a:blip>
            <a:stretch>
              <a:fillRect b="0" l="0" r="0" t="0"/>
            </a:stretch>
          </a:blipFill>
          <a:ln>
            <a:noFill/>
          </a:ln>
        </p:spPr>
      </p:sp>
      <p:sp>
        <p:nvSpPr>
          <p:cNvPr id="295" name="Google Shape;295;g30ef56613a0_1_271"/>
          <p:cNvSpPr/>
          <p:nvPr/>
        </p:nvSpPr>
        <p:spPr>
          <a:xfrm>
            <a:off x="5883099" y="6213897"/>
            <a:ext cx="788965" cy="759379"/>
          </a:xfrm>
          <a:custGeom>
            <a:rect b="b" l="l" r="r" t="t"/>
            <a:pathLst>
              <a:path extrusionOk="0" h="759379" w="788965">
                <a:moveTo>
                  <a:pt x="0" y="0"/>
                </a:moveTo>
                <a:lnTo>
                  <a:pt x="788965" y="0"/>
                </a:lnTo>
                <a:lnTo>
                  <a:pt x="788965" y="759379"/>
                </a:lnTo>
                <a:lnTo>
                  <a:pt x="0" y="759379"/>
                </a:lnTo>
                <a:lnTo>
                  <a:pt x="0" y="0"/>
                </a:lnTo>
                <a:close/>
              </a:path>
            </a:pathLst>
          </a:custGeom>
          <a:blipFill rotWithShape="1">
            <a:blip r:embed="rId13">
              <a:alphaModFix/>
            </a:blip>
            <a:stretch>
              <a:fillRect b="0" l="0" r="0" t="0"/>
            </a:stretch>
          </a:blipFill>
          <a:ln>
            <a:noFill/>
          </a:ln>
        </p:spPr>
      </p:sp>
      <p:sp>
        <p:nvSpPr>
          <p:cNvPr id="296" name="Google Shape;296;g30ef56613a0_1_271"/>
          <p:cNvSpPr/>
          <p:nvPr/>
        </p:nvSpPr>
        <p:spPr>
          <a:xfrm>
            <a:off x="3867870" y="3366435"/>
            <a:ext cx="4148867" cy="2353539"/>
          </a:xfrm>
          <a:custGeom>
            <a:rect b="b" l="l" r="r" t="t"/>
            <a:pathLst>
              <a:path extrusionOk="0" h="2353539" w="4148867">
                <a:moveTo>
                  <a:pt x="0" y="0"/>
                </a:moveTo>
                <a:lnTo>
                  <a:pt x="4148867" y="0"/>
                </a:lnTo>
                <a:lnTo>
                  <a:pt x="4148867" y="2353539"/>
                </a:lnTo>
                <a:lnTo>
                  <a:pt x="0" y="2353539"/>
                </a:lnTo>
                <a:lnTo>
                  <a:pt x="0" y="0"/>
                </a:lnTo>
                <a:close/>
              </a:path>
            </a:pathLst>
          </a:custGeom>
          <a:blipFill rotWithShape="1">
            <a:blip r:embed="rId6">
              <a:alphaModFix/>
            </a:blip>
            <a:stretch>
              <a:fillRect b="0" l="0" r="0" t="0"/>
            </a:stretch>
          </a:blipFill>
          <a:ln>
            <a:noFill/>
          </a:ln>
        </p:spPr>
      </p:sp>
      <p:sp>
        <p:nvSpPr>
          <p:cNvPr id="297" name="Google Shape;297;g30ef56613a0_1_271"/>
          <p:cNvSpPr/>
          <p:nvPr/>
        </p:nvSpPr>
        <p:spPr>
          <a:xfrm>
            <a:off x="4269494" y="2578735"/>
            <a:ext cx="1407470" cy="1895583"/>
          </a:xfrm>
          <a:custGeom>
            <a:rect b="b" l="l" r="r" t="t"/>
            <a:pathLst>
              <a:path extrusionOk="0" h="1895583" w="1407470">
                <a:moveTo>
                  <a:pt x="0" y="0"/>
                </a:moveTo>
                <a:lnTo>
                  <a:pt x="1407470" y="0"/>
                </a:lnTo>
                <a:lnTo>
                  <a:pt x="1407470" y="1895583"/>
                </a:lnTo>
                <a:lnTo>
                  <a:pt x="0" y="1895583"/>
                </a:lnTo>
                <a:lnTo>
                  <a:pt x="0" y="0"/>
                </a:lnTo>
                <a:close/>
              </a:path>
            </a:pathLst>
          </a:custGeom>
          <a:blipFill rotWithShape="1">
            <a:blip r:embed="rId15">
              <a:alphaModFix/>
            </a:blip>
            <a:stretch>
              <a:fillRect b="0" l="0" r="0" t="0"/>
            </a:stretch>
          </a:blipFill>
          <a:ln>
            <a:noFill/>
          </a:ln>
        </p:spPr>
      </p:sp>
      <p:sp>
        <p:nvSpPr>
          <p:cNvPr id="298" name="Google Shape;298;g30ef56613a0_1_271"/>
          <p:cNvSpPr/>
          <p:nvPr/>
        </p:nvSpPr>
        <p:spPr>
          <a:xfrm>
            <a:off x="5260264" y="3294972"/>
            <a:ext cx="1901464" cy="1865812"/>
          </a:xfrm>
          <a:custGeom>
            <a:rect b="b" l="l" r="r" t="t"/>
            <a:pathLst>
              <a:path extrusionOk="0" h="1865812" w="1901464">
                <a:moveTo>
                  <a:pt x="0" y="0"/>
                </a:moveTo>
                <a:lnTo>
                  <a:pt x="1901464" y="0"/>
                </a:lnTo>
                <a:lnTo>
                  <a:pt x="1901464" y="1865812"/>
                </a:lnTo>
                <a:lnTo>
                  <a:pt x="0" y="1865812"/>
                </a:lnTo>
                <a:lnTo>
                  <a:pt x="0" y="0"/>
                </a:lnTo>
                <a:close/>
              </a:path>
            </a:pathLst>
          </a:custGeom>
          <a:blipFill rotWithShape="1">
            <a:blip r:embed="rId16">
              <a:alphaModFix/>
            </a:blip>
            <a:stretch>
              <a:fillRect b="0" l="0" r="0" t="0"/>
            </a:stretch>
          </a:blipFill>
          <a:ln>
            <a:noFill/>
          </a:ln>
        </p:spPr>
      </p:sp>
      <p:sp>
        <p:nvSpPr>
          <p:cNvPr id="299" name="Google Shape;299;g30ef56613a0_1_271"/>
          <p:cNvSpPr/>
          <p:nvPr/>
        </p:nvSpPr>
        <p:spPr>
          <a:xfrm rot="-1332046">
            <a:off x="4710329" y="4214586"/>
            <a:ext cx="807852" cy="992752"/>
          </a:xfrm>
          <a:custGeom>
            <a:rect b="b" l="l" r="r" t="t"/>
            <a:pathLst>
              <a:path extrusionOk="0" h="993681" w="808608">
                <a:moveTo>
                  <a:pt x="0" y="0"/>
                </a:moveTo>
                <a:lnTo>
                  <a:pt x="808608" y="0"/>
                </a:lnTo>
                <a:lnTo>
                  <a:pt x="808608" y="993681"/>
                </a:lnTo>
                <a:lnTo>
                  <a:pt x="0" y="993681"/>
                </a:lnTo>
                <a:lnTo>
                  <a:pt x="0" y="0"/>
                </a:lnTo>
                <a:close/>
              </a:path>
            </a:pathLst>
          </a:custGeom>
          <a:blipFill rotWithShape="1">
            <a:blip r:embed="rId17">
              <a:alphaModFix/>
            </a:blip>
            <a:stretch>
              <a:fillRect b="0" l="0" r="0" t="0"/>
            </a:stretch>
          </a:blipFill>
          <a:ln>
            <a:noFill/>
          </a:ln>
        </p:spPr>
      </p:sp>
      <p:sp>
        <p:nvSpPr>
          <p:cNvPr id="300" name="Google Shape;300;g30ef56613a0_1_271"/>
          <p:cNvSpPr/>
          <p:nvPr/>
        </p:nvSpPr>
        <p:spPr>
          <a:xfrm>
            <a:off x="6336775" y="4320988"/>
            <a:ext cx="825703" cy="2095047"/>
          </a:xfrm>
          <a:custGeom>
            <a:rect b="b" l="l" r="r" t="t"/>
            <a:pathLst>
              <a:path extrusionOk="0" h="2095047" w="825703">
                <a:moveTo>
                  <a:pt x="0" y="0"/>
                </a:moveTo>
                <a:lnTo>
                  <a:pt x="825703" y="0"/>
                </a:lnTo>
                <a:lnTo>
                  <a:pt x="825703" y="2095048"/>
                </a:lnTo>
                <a:lnTo>
                  <a:pt x="0" y="2095048"/>
                </a:lnTo>
                <a:lnTo>
                  <a:pt x="0" y="0"/>
                </a:lnTo>
                <a:close/>
              </a:path>
            </a:pathLst>
          </a:custGeom>
          <a:blipFill rotWithShape="1">
            <a:blip r:embed="rId18">
              <a:alphaModFix/>
            </a:blip>
            <a:stretch>
              <a:fillRect b="0" l="0" r="0" t="0"/>
            </a:stretch>
          </a:blipFill>
          <a:ln>
            <a:noFill/>
          </a:ln>
        </p:spPr>
      </p:sp>
      <p:sp>
        <p:nvSpPr>
          <p:cNvPr id="301" name="Google Shape;301;g30ef56613a0_1_271"/>
          <p:cNvSpPr txBox="1"/>
          <p:nvPr/>
        </p:nvSpPr>
        <p:spPr>
          <a:xfrm>
            <a:off x="8564225" y="1602000"/>
            <a:ext cx="8979000" cy="36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600">
                <a:solidFill>
                  <a:srgbClr val="DD724D"/>
                </a:solidFill>
                <a:latin typeface="Nunito SemiBold"/>
                <a:ea typeface="Nunito SemiBold"/>
                <a:cs typeface="Nunito SemiBold"/>
                <a:sym typeface="Nunito SemiBold"/>
              </a:rPr>
              <a:t>Business Analytics Focus: </a:t>
            </a:r>
            <a:r>
              <a:rPr b="1" lang="en-US" sz="2600">
                <a:solidFill>
                  <a:srgbClr val="186829"/>
                </a:solidFill>
                <a:latin typeface="Nunito"/>
                <a:ea typeface="Nunito"/>
                <a:cs typeface="Nunito"/>
                <a:sym typeface="Nunito"/>
              </a:rPr>
              <a:t>Inventory Optimization</a:t>
            </a:r>
            <a:endParaRPr b="1" sz="2600">
              <a:solidFill>
                <a:srgbClr val="186829"/>
              </a:solidFill>
              <a:latin typeface="Nunito"/>
              <a:ea typeface="Nunito"/>
              <a:cs typeface="Nunito"/>
              <a:sym typeface="Nunito"/>
            </a:endParaRPr>
          </a:p>
          <a:p>
            <a:pPr indent="0" lvl="0" marL="0" rtl="0" algn="l">
              <a:lnSpc>
                <a:spcPct val="115000"/>
              </a:lnSpc>
              <a:spcBef>
                <a:spcPts val="1200"/>
              </a:spcBef>
              <a:spcAft>
                <a:spcPts val="0"/>
              </a:spcAft>
              <a:buNone/>
            </a:pPr>
            <a:r>
              <a:rPr lang="en-US" sz="2600">
                <a:solidFill>
                  <a:srgbClr val="DD724D"/>
                </a:solidFill>
                <a:latin typeface="Nunito SemiBold"/>
                <a:ea typeface="Nunito SemiBold"/>
                <a:cs typeface="Nunito SemiBold"/>
                <a:sym typeface="Nunito SemiBold"/>
              </a:rPr>
              <a:t>Walmart emphasizes the importance of advanced analytics in optimizing its inventory management. The company uses sophisticated data analytics to forecast demand accurately, ensuring that products are stocked in the right quantities at the right times.</a:t>
            </a:r>
            <a:endParaRPr sz="2600">
              <a:solidFill>
                <a:srgbClr val="DD724D"/>
              </a:solidFill>
              <a:latin typeface="Nunito SemiBold"/>
              <a:ea typeface="Nunito SemiBold"/>
              <a:cs typeface="Nunito SemiBold"/>
              <a:sym typeface="Nunito SemiBold"/>
            </a:endParaRPr>
          </a:p>
          <a:p>
            <a:pPr indent="0" lvl="0" marL="0" rtl="0" algn="l">
              <a:lnSpc>
                <a:spcPct val="115000"/>
              </a:lnSpc>
              <a:spcBef>
                <a:spcPts val="1200"/>
              </a:spcBef>
              <a:spcAft>
                <a:spcPts val="1200"/>
              </a:spcAft>
              <a:buNone/>
            </a:pPr>
            <a:r>
              <a:t/>
            </a:r>
            <a:endParaRPr sz="2600">
              <a:solidFill>
                <a:srgbClr val="DD724D"/>
              </a:solidFill>
              <a:latin typeface="Nunito SemiBold"/>
              <a:ea typeface="Nunito SemiBold"/>
              <a:cs typeface="Nunito SemiBold"/>
              <a:sym typeface="Nunito SemiBold"/>
            </a:endParaRPr>
          </a:p>
        </p:txBody>
      </p:sp>
      <p:pic>
        <p:nvPicPr>
          <p:cNvPr id="302" name="Google Shape;302;g30ef56613a0_1_271"/>
          <p:cNvPicPr preferRelativeResize="0"/>
          <p:nvPr/>
        </p:nvPicPr>
        <p:blipFill>
          <a:blip r:embed="rId19">
            <a:alphaModFix/>
          </a:blip>
          <a:stretch>
            <a:fillRect/>
          </a:stretch>
        </p:blipFill>
        <p:spPr>
          <a:xfrm>
            <a:off x="9313375" y="4649620"/>
            <a:ext cx="7315200" cy="4704156"/>
          </a:xfrm>
          <a:prstGeom prst="rect">
            <a:avLst/>
          </a:prstGeom>
          <a:noFill/>
          <a:ln>
            <a:noFill/>
          </a:ln>
        </p:spPr>
      </p:pic>
      <p:sp>
        <p:nvSpPr>
          <p:cNvPr id="303" name="Google Shape;303;g30ef56613a0_1_271"/>
          <p:cNvSpPr txBox="1"/>
          <p:nvPr/>
        </p:nvSpPr>
        <p:spPr>
          <a:xfrm>
            <a:off x="8564225" y="270150"/>
            <a:ext cx="6932700" cy="1092900"/>
          </a:xfrm>
          <a:prstGeom prst="rect">
            <a:avLst/>
          </a:prstGeom>
          <a:noFill/>
          <a:ln>
            <a:noFill/>
          </a:ln>
        </p:spPr>
        <p:txBody>
          <a:bodyPr anchorCtr="0" anchor="t" bIns="91425" lIns="91425" spcFirstLastPara="1" rIns="91425" wrap="square" tIns="91425">
            <a:spAutoFit/>
          </a:bodyPr>
          <a:lstStyle/>
          <a:p>
            <a:pPr indent="0" lvl="0" marL="0" rtl="0" algn="l">
              <a:lnSpc>
                <a:spcPct val="139997"/>
              </a:lnSpc>
              <a:spcBef>
                <a:spcPts val="0"/>
              </a:spcBef>
              <a:spcAft>
                <a:spcPts val="0"/>
              </a:spcAft>
              <a:buNone/>
            </a:pPr>
            <a:r>
              <a:rPr b="1" lang="en-US" sz="5900">
                <a:solidFill>
                  <a:srgbClr val="DD724D"/>
                </a:solidFill>
                <a:latin typeface="Nunito"/>
                <a:ea typeface="Nunito"/>
                <a:cs typeface="Nunito"/>
                <a:sym typeface="Nunito"/>
              </a:rPr>
              <a:t>Business Analytics</a:t>
            </a:r>
            <a:endParaRPr b="1" sz="5900">
              <a:solidFill>
                <a:schemeClr val="dk1"/>
              </a:solidFill>
              <a:latin typeface="Nunito"/>
              <a:ea typeface="Nunito"/>
              <a:cs typeface="Nunito"/>
              <a:sym typeface="Nunito"/>
            </a:endParaRPr>
          </a:p>
        </p:txBody>
      </p:sp>
      <p:pic>
        <p:nvPicPr>
          <p:cNvPr id="304" name="Google Shape;304;g30ef56613a0_1_271"/>
          <p:cNvPicPr preferRelativeResize="0"/>
          <p:nvPr/>
        </p:nvPicPr>
        <p:blipFill>
          <a:blip r:embed="rId20">
            <a:alphaModFix/>
          </a:blip>
          <a:stretch>
            <a:fillRect/>
          </a:stretch>
        </p:blipFill>
        <p:spPr>
          <a:xfrm>
            <a:off x="1178368" y="6723250"/>
            <a:ext cx="6227395" cy="1638949"/>
          </a:xfrm>
          <a:prstGeom prst="rect">
            <a:avLst/>
          </a:prstGeom>
          <a:noFill/>
          <a:ln>
            <a:noFill/>
          </a:ln>
        </p:spPr>
      </p:pic>
      <p:sp>
        <p:nvSpPr>
          <p:cNvPr id="305" name="Google Shape;305;g30ef56613a0_1_271"/>
          <p:cNvSpPr txBox="1"/>
          <p:nvPr/>
        </p:nvSpPr>
        <p:spPr>
          <a:xfrm>
            <a:off x="10156025" y="9353775"/>
            <a:ext cx="477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DD724D"/>
                </a:solidFill>
                <a:latin typeface="Nunito SemiBold"/>
                <a:ea typeface="Nunito SemiBold"/>
                <a:cs typeface="Nunito SemiBold"/>
                <a:sym typeface="Nunito SemiBold"/>
              </a:rPr>
              <a:t>Source: </a:t>
            </a:r>
            <a:r>
              <a:rPr lang="en-US" sz="1000" u="sng">
                <a:solidFill>
                  <a:srgbClr val="DD724D"/>
                </a:solidFill>
                <a:latin typeface="Nunito SemiBold"/>
                <a:ea typeface="Nunito SemiBold"/>
                <a:cs typeface="Nunito SemiBold"/>
                <a:sym typeface="Nunito SemiBold"/>
                <a:hlinkClick r:id="rId21">
                  <a:extLst>
                    <a:ext uri="{A12FA001-AC4F-418D-AE19-62706E023703}">
                      <ahyp:hlinkClr val="tx"/>
                    </a:ext>
                  </a:extLst>
                </a:hlinkClick>
              </a:rPr>
              <a:t>The #1 Open Source Inventory Management | Odoo</a:t>
            </a:r>
            <a:endParaRPr sz="1000">
              <a:solidFill>
                <a:srgbClr val="DD724D"/>
              </a:solidFill>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309" name="Shape 309"/>
        <p:cNvGrpSpPr/>
        <p:nvPr/>
      </p:nvGrpSpPr>
      <p:grpSpPr>
        <a:xfrm>
          <a:off x="0" y="0"/>
          <a:ext cx="0" cy="0"/>
          <a:chOff x="0" y="0"/>
          <a:chExt cx="0" cy="0"/>
        </a:xfrm>
      </p:grpSpPr>
      <p:sp>
        <p:nvSpPr>
          <p:cNvPr id="310" name="Google Shape;310;p7"/>
          <p:cNvSpPr/>
          <p:nvPr/>
        </p:nvSpPr>
        <p:spPr>
          <a:xfrm>
            <a:off x="1345429" y="2019958"/>
            <a:ext cx="2611279" cy="3684345"/>
          </a:xfrm>
          <a:custGeom>
            <a:rect b="b" l="l" r="r" t="t"/>
            <a:pathLst>
              <a:path extrusionOk="0" h="3684345" w="2611279">
                <a:moveTo>
                  <a:pt x="0" y="0"/>
                </a:moveTo>
                <a:lnTo>
                  <a:pt x="2611279" y="0"/>
                </a:lnTo>
                <a:lnTo>
                  <a:pt x="2611279" y="3684345"/>
                </a:lnTo>
                <a:lnTo>
                  <a:pt x="0" y="3684345"/>
                </a:lnTo>
                <a:lnTo>
                  <a:pt x="0" y="0"/>
                </a:lnTo>
                <a:close/>
              </a:path>
            </a:pathLst>
          </a:custGeom>
          <a:blipFill rotWithShape="1">
            <a:blip r:embed="rId3">
              <a:alphaModFix/>
            </a:blip>
            <a:stretch>
              <a:fillRect b="0" l="0" r="0" t="0"/>
            </a:stretch>
          </a:blipFill>
          <a:ln>
            <a:noFill/>
          </a:ln>
        </p:spPr>
      </p:sp>
      <p:sp>
        <p:nvSpPr>
          <p:cNvPr id="311" name="Google Shape;311;p7"/>
          <p:cNvSpPr/>
          <p:nvPr/>
        </p:nvSpPr>
        <p:spPr>
          <a:xfrm>
            <a:off x="-4472493" y="6773012"/>
            <a:ext cx="7315200" cy="3513977"/>
          </a:xfrm>
          <a:custGeom>
            <a:rect b="b" l="l" r="r" t="t"/>
            <a:pathLst>
              <a:path extrusionOk="0" h="3513977" w="7315200">
                <a:moveTo>
                  <a:pt x="0" y="0"/>
                </a:moveTo>
                <a:lnTo>
                  <a:pt x="7315200" y="0"/>
                </a:lnTo>
                <a:lnTo>
                  <a:pt x="7315200" y="3513976"/>
                </a:lnTo>
                <a:lnTo>
                  <a:pt x="0" y="3513976"/>
                </a:lnTo>
                <a:lnTo>
                  <a:pt x="0" y="0"/>
                </a:lnTo>
                <a:close/>
              </a:path>
            </a:pathLst>
          </a:custGeom>
          <a:blipFill rotWithShape="1">
            <a:blip r:embed="rId4">
              <a:alphaModFix/>
            </a:blip>
            <a:stretch>
              <a:fillRect b="0" l="0" r="0" t="0"/>
            </a:stretch>
          </a:blipFill>
          <a:ln>
            <a:noFill/>
          </a:ln>
        </p:spPr>
      </p:sp>
      <p:sp>
        <p:nvSpPr>
          <p:cNvPr id="312" name="Google Shape;312;p7"/>
          <p:cNvSpPr/>
          <p:nvPr/>
        </p:nvSpPr>
        <p:spPr>
          <a:xfrm flipH="1">
            <a:off x="14243279" y="7501312"/>
            <a:ext cx="7315200" cy="3513977"/>
          </a:xfrm>
          <a:custGeom>
            <a:rect b="b" l="l" r="r" t="t"/>
            <a:pathLst>
              <a:path extrusionOk="0" h="3513977" w="7315200">
                <a:moveTo>
                  <a:pt x="7315200" y="0"/>
                </a:moveTo>
                <a:lnTo>
                  <a:pt x="0" y="0"/>
                </a:lnTo>
                <a:lnTo>
                  <a:pt x="0" y="3513976"/>
                </a:lnTo>
                <a:lnTo>
                  <a:pt x="7315200" y="3513976"/>
                </a:lnTo>
                <a:lnTo>
                  <a:pt x="7315200" y="0"/>
                </a:lnTo>
                <a:close/>
              </a:path>
            </a:pathLst>
          </a:custGeom>
          <a:blipFill rotWithShape="1">
            <a:blip r:embed="rId4">
              <a:alphaModFix/>
            </a:blip>
            <a:stretch>
              <a:fillRect b="0" l="0" r="0" t="0"/>
            </a:stretch>
          </a:blipFill>
          <a:ln>
            <a:noFill/>
          </a:ln>
        </p:spPr>
      </p:sp>
      <p:sp>
        <p:nvSpPr>
          <p:cNvPr id="313" name="Google Shape;313;p7"/>
          <p:cNvSpPr/>
          <p:nvPr/>
        </p:nvSpPr>
        <p:spPr>
          <a:xfrm rot="8921554">
            <a:off x="307033" y="-13891"/>
            <a:ext cx="1586119" cy="2058865"/>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5">
              <a:alphaModFix/>
            </a:blip>
            <a:stretch>
              <a:fillRect b="0" l="0" r="0" t="0"/>
            </a:stretch>
          </a:blipFill>
          <a:ln>
            <a:noFill/>
          </a:ln>
        </p:spPr>
      </p:sp>
      <p:sp>
        <p:nvSpPr>
          <p:cNvPr id="314" name="Google Shape;314;p7"/>
          <p:cNvSpPr txBox="1"/>
          <p:nvPr/>
        </p:nvSpPr>
        <p:spPr>
          <a:xfrm>
            <a:off x="8573987" y="0"/>
            <a:ext cx="8331000" cy="908100"/>
          </a:xfrm>
          <a:prstGeom prst="rect">
            <a:avLst/>
          </a:prstGeom>
          <a:noFill/>
          <a:ln>
            <a:noFill/>
          </a:ln>
        </p:spPr>
        <p:txBody>
          <a:bodyPr anchorCtr="0" anchor="t" bIns="0" lIns="0" spcFirstLastPara="1" rIns="0" wrap="square" tIns="0">
            <a:spAutoFit/>
          </a:bodyPr>
          <a:lstStyle/>
          <a:p>
            <a:pPr indent="0" lvl="0" marL="0" marR="0" rtl="0" algn="l">
              <a:lnSpc>
                <a:spcPct val="139997"/>
              </a:lnSpc>
              <a:spcBef>
                <a:spcPts val="0"/>
              </a:spcBef>
              <a:spcAft>
                <a:spcPts val="0"/>
              </a:spcAft>
              <a:buNone/>
            </a:pPr>
            <a:r>
              <a:rPr b="1" lang="en-US" sz="5900">
                <a:solidFill>
                  <a:srgbClr val="DD724D"/>
                </a:solidFill>
                <a:latin typeface="Nunito"/>
                <a:ea typeface="Nunito"/>
                <a:cs typeface="Nunito"/>
                <a:sym typeface="Nunito"/>
              </a:rPr>
              <a:t>Business Analytics</a:t>
            </a:r>
            <a:endParaRPr b="1" sz="5900">
              <a:latin typeface="Nunito"/>
              <a:ea typeface="Nunito"/>
              <a:cs typeface="Nunito"/>
              <a:sym typeface="Nunito"/>
            </a:endParaRPr>
          </a:p>
        </p:txBody>
      </p:sp>
      <p:sp>
        <p:nvSpPr>
          <p:cNvPr id="315" name="Google Shape;315;p7"/>
          <p:cNvSpPr/>
          <p:nvPr/>
        </p:nvSpPr>
        <p:spPr>
          <a:xfrm>
            <a:off x="397676" y="5020022"/>
            <a:ext cx="4148867" cy="2353539"/>
          </a:xfrm>
          <a:custGeom>
            <a:rect b="b" l="l" r="r" t="t"/>
            <a:pathLst>
              <a:path extrusionOk="0" h="2353539" w="4148867">
                <a:moveTo>
                  <a:pt x="0" y="0"/>
                </a:moveTo>
                <a:lnTo>
                  <a:pt x="4148867" y="0"/>
                </a:lnTo>
                <a:lnTo>
                  <a:pt x="4148867" y="2353539"/>
                </a:lnTo>
                <a:lnTo>
                  <a:pt x="0" y="2353539"/>
                </a:lnTo>
                <a:lnTo>
                  <a:pt x="0" y="0"/>
                </a:lnTo>
                <a:close/>
              </a:path>
            </a:pathLst>
          </a:custGeom>
          <a:blipFill rotWithShape="1">
            <a:blip r:embed="rId6">
              <a:alphaModFix/>
            </a:blip>
            <a:stretch>
              <a:fillRect b="0" l="0" r="0" t="0"/>
            </a:stretch>
          </a:blipFill>
          <a:ln>
            <a:noFill/>
          </a:ln>
        </p:spPr>
      </p:sp>
      <p:sp>
        <p:nvSpPr>
          <p:cNvPr id="316" name="Google Shape;316;p7"/>
          <p:cNvSpPr/>
          <p:nvPr/>
        </p:nvSpPr>
        <p:spPr>
          <a:xfrm flipH="1">
            <a:off x="699470" y="4742752"/>
            <a:ext cx="1745892" cy="1638956"/>
          </a:xfrm>
          <a:custGeom>
            <a:rect b="b" l="l" r="r" t="t"/>
            <a:pathLst>
              <a:path extrusionOk="0" h="1638956" w="1745892">
                <a:moveTo>
                  <a:pt x="1745892" y="0"/>
                </a:moveTo>
                <a:lnTo>
                  <a:pt x="0" y="0"/>
                </a:lnTo>
                <a:lnTo>
                  <a:pt x="0" y="1638957"/>
                </a:lnTo>
                <a:lnTo>
                  <a:pt x="1745892" y="1638957"/>
                </a:lnTo>
                <a:lnTo>
                  <a:pt x="1745892" y="0"/>
                </a:lnTo>
                <a:close/>
              </a:path>
            </a:pathLst>
          </a:custGeom>
          <a:blipFill rotWithShape="1">
            <a:blip r:embed="rId7">
              <a:alphaModFix/>
            </a:blip>
            <a:stretch>
              <a:fillRect b="0" l="0" r="0" t="0"/>
            </a:stretch>
          </a:blipFill>
          <a:ln>
            <a:noFill/>
          </a:ln>
        </p:spPr>
      </p:sp>
      <p:sp>
        <p:nvSpPr>
          <p:cNvPr id="317" name="Google Shape;317;p7"/>
          <p:cNvSpPr/>
          <p:nvPr/>
        </p:nvSpPr>
        <p:spPr>
          <a:xfrm>
            <a:off x="1747826" y="4617935"/>
            <a:ext cx="2208879" cy="1888592"/>
          </a:xfrm>
          <a:custGeom>
            <a:rect b="b" l="l" r="r" t="t"/>
            <a:pathLst>
              <a:path extrusionOk="0" h="1888592" w="2208879">
                <a:moveTo>
                  <a:pt x="0" y="0"/>
                </a:moveTo>
                <a:lnTo>
                  <a:pt x="2208879" y="0"/>
                </a:lnTo>
                <a:lnTo>
                  <a:pt x="2208879" y="1888591"/>
                </a:lnTo>
                <a:lnTo>
                  <a:pt x="0" y="1888591"/>
                </a:lnTo>
                <a:lnTo>
                  <a:pt x="0" y="0"/>
                </a:lnTo>
                <a:close/>
              </a:path>
            </a:pathLst>
          </a:custGeom>
          <a:blipFill rotWithShape="1">
            <a:blip r:embed="rId8">
              <a:alphaModFix/>
            </a:blip>
            <a:stretch>
              <a:fillRect b="0" l="0" r="0" t="0"/>
            </a:stretch>
          </a:blipFill>
          <a:ln>
            <a:noFill/>
          </a:ln>
        </p:spPr>
      </p:sp>
      <p:sp>
        <p:nvSpPr>
          <p:cNvPr id="318" name="Google Shape;318;p7"/>
          <p:cNvSpPr/>
          <p:nvPr/>
        </p:nvSpPr>
        <p:spPr>
          <a:xfrm>
            <a:off x="2445362" y="4924712"/>
            <a:ext cx="1799388" cy="1961186"/>
          </a:xfrm>
          <a:custGeom>
            <a:rect b="b" l="l" r="r" t="t"/>
            <a:pathLst>
              <a:path extrusionOk="0" h="1961186" w="1799388">
                <a:moveTo>
                  <a:pt x="0" y="0"/>
                </a:moveTo>
                <a:lnTo>
                  <a:pt x="1799388" y="0"/>
                </a:lnTo>
                <a:lnTo>
                  <a:pt x="1799388" y="1961186"/>
                </a:lnTo>
                <a:lnTo>
                  <a:pt x="0" y="1961186"/>
                </a:lnTo>
                <a:lnTo>
                  <a:pt x="0" y="0"/>
                </a:lnTo>
                <a:close/>
              </a:path>
            </a:pathLst>
          </a:custGeom>
          <a:blipFill rotWithShape="1">
            <a:blip r:embed="rId9">
              <a:alphaModFix/>
            </a:blip>
            <a:stretch>
              <a:fillRect b="0" l="0" r="0" t="0"/>
            </a:stretch>
          </a:blipFill>
          <a:ln>
            <a:noFill/>
          </a:ln>
        </p:spPr>
      </p:sp>
      <p:sp>
        <p:nvSpPr>
          <p:cNvPr id="319" name="Google Shape;319;p7"/>
          <p:cNvSpPr/>
          <p:nvPr/>
        </p:nvSpPr>
        <p:spPr>
          <a:xfrm>
            <a:off x="699470" y="5562230"/>
            <a:ext cx="1017669" cy="1269122"/>
          </a:xfrm>
          <a:custGeom>
            <a:rect b="b" l="l" r="r" t="t"/>
            <a:pathLst>
              <a:path extrusionOk="0" h="1269122" w="1017669">
                <a:moveTo>
                  <a:pt x="0" y="0"/>
                </a:moveTo>
                <a:lnTo>
                  <a:pt x="1017668" y="0"/>
                </a:lnTo>
                <a:lnTo>
                  <a:pt x="1017668" y="1269123"/>
                </a:lnTo>
                <a:lnTo>
                  <a:pt x="0" y="1269123"/>
                </a:lnTo>
                <a:lnTo>
                  <a:pt x="0" y="0"/>
                </a:lnTo>
                <a:close/>
              </a:path>
            </a:pathLst>
          </a:custGeom>
          <a:blipFill rotWithShape="1">
            <a:blip r:embed="rId10">
              <a:alphaModFix/>
            </a:blip>
            <a:stretch>
              <a:fillRect b="0" l="0" r="0" t="0"/>
            </a:stretch>
          </a:blipFill>
          <a:ln>
            <a:noFill/>
          </a:ln>
        </p:spPr>
      </p:sp>
      <p:sp>
        <p:nvSpPr>
          <p:cNvPr id="320" name="Google Shape;320;p7"/>
          <p:cNvSpPr/>
          <p:nvPr/>
        </p:nvSpPr>
        <p:spPr>
          <a:xfrm>
            <a:off x="1748471" y="5337215"/>
            <a:ext cx="1103795" cy="1494138"/>
          </a:xfrm>
          <a:custGeom>
            <a:rect b="b" l="l" r="r" t="t"/>
            <a:pathLst>
              <a:path extrusionOk="0" h="1494138" w="1103795">
                <a:moveTo>
                  <a:pt x="0" y="0"/>
                </a:moveTo>
                <a:lnTo>
                  <a:pt x="1103795" y="0"/>
                </a:lnTo>
                <a:lnTo>
                  <a:pt x="1103795" y="1494138"/>
                </a:lnTo>
                <a:lnTo>
                  <a:pt x="0" y="1494138"/>
                </a:lnTo>
                <a:lnTo>
                  <a:pt x="0" y="0"/>
                </a:lnTo>
                <a:close/>
              </a:path>
            </a:pathLst>
          </a:custGeom>
          <a:blipFill rotWithShape="1">
            <a:blip r:embed="rId11">
              <a:alphaModFix/>
            </a:blip>
            <a:stretch>
              <a:fillRect b="0" l="0" r="0" t="0"/>
            </a:stretch>
          </a:blipFill>
          <a:ln>
            <a:noFill/>
          </a:ln>
        </p:spPr>
      </p:sp>
      <p:sp>
        <p:nvSpPr>
          <p:cNvPr id="321" name="Google Shape;321;p7"/>
          <p:cNvSpPr/>
          <p:nvPr/>
        </p:nvSpPr>
        <p:spPr>
          <a:xfrm>
            <a:off x="2810266" y="4728535"/>
            <a:ext cx="4148867" cy="2353539"/>
          </a:xfrm>
          <a:custGeom>
            <a:rect b="b" l="l" r="r" t="t"/>
            <a:pathLst>
              <a:path extrusionOk="0" h="2353539" w="4148867">
                <a:moveTo>
                  <a:pt x="0" y="0"/>
                </a:moveTo>
                <a:lnTo>
                  <a:pt x="4148868" y="0"/>
                </a:lnTo>
                <a:lnTo>
                  <a:pt x="4148868" y="2353539"/>
                </a:lnTo>
                <a:lnTo>
                  <a:pt x="0" y="2353539"/>
                </a:lnTo>
                <a:lnTo>
                  <a:pt x="0" y="0"/>
                </a:lnTo>
                <a:close/>
              </a:path>
            </a:pathLst>
          </a:custGeom>
          <a:blipFill rotWithShape="1">
            <a:blip r:embed="rId6">
              <a:alphaModFix/>
            </a:blip>
            <a:stretch>
              <a:fillRect b="0" l="0" r="0" t="0"/>
            </a:stretch>
          </a:blipFill>
          <a:ln>
            <a:noFill/>
          </a:ln>
        </p:spPr>
      </p:sp>
      <p:sp>
        <p:nvSpPr>
          <p:cNvPr id="322" name="Google Shape;322;p7"/>
          <p:cNvSpPr/>
          <p:nvPr/>
        </p:nvSpPr>
        <p:spPr>
          <a:xfrm>
            <a:off x="4128267" y="4779411"/>
            <a:ext cx="2220155" cy="1573535"/>
          </a:xfrm>
          <a:custGeom>
            <a:rect b="b" l="l" r="r" t="t"/>
            <a:pathLst>
              <a:path extrusionOk="0" h="1573535" w="2220155">
                <a:moveTo>
                  <a:pt x="0" y="0"/>
                </a:moveTo>
                <a:lnTo>
                  <a:pt x="2220156" y="0"/>
                </a:lnTo>
                <a:lnTo>
                  <a:pt x="2220156" y="1573535"/>
                </a:lnTo>
                <a:lnTo>
                  <a:pt x="0" y="1573535"/>
                </a:lnTo>
                <a:lnTo>
                  <a:pt x="0" y="0"/>
                </a:lnTo>
                <a:close/>
              </a:path>
            </a:pathLst>
          </a:custGeom>
          <a:blipFill rotWithShape="1">
            <a:blip r:embed="rId12">
              <a:alphaModFix/>
            </a:blip>
            <a:stretch>
              <a:fillRect b="0" l="0" r="0" t="0"/>
            </a:stretch>
          </a:blipFill>
          <a:ln>
            <a:noFill/>
          </a:ln>
        </p:spPr>
      </p:sp>
      <p:sp>
        <p:nvSpPr>
          <p:cNvPr id="323" name="Google Shape;323;p7"/>
          <p:cNvSpPr/>
          <p:nvPr/>
        </p:nvSpPr>
        <p:spPr>
          <a:xfrm>
            <a:off x="5318639" y="5601846"/>
            <a:ext cx="788965" cy="759379"/>
          </a:xfrm>
          <a:custGeom>
            <a:rect b="b" l="l" r="r" t="t"/>
            <a:pathLst>
              <a:path extrusionOk="0" h="759379" w="788965">
                <a:moveTo>
                  <a:pt x="0" y="0"/>
                </a:moveTo>
                <a:lnTo>
                  <a:pt x="788965" y="0"/>
                </a:lnTo>
                <a:lnTo>
                  <a:pt x="788965" y="759379"/>
                </a:lnTo>
                <a:lnTo>
                  <a:pt x="0" y="759379"/>
                </a:lnTo>
                <a:lnTo>
                  <a:pt x="0" y="0"/>
                </a:lnTo>
                <a:close/>
              </a:path>
            </a:pathLst>
          </a:custGeom>
          <a:blipFill rotWithShape="1">
            <a:blip r:embed="rId13">
              <a:alphaModFix/>
            </a:blip>
            <a:stretch>
              <a:fillRect b="0" l="0" r="0" t="0"/>
            </a:stretch>
          </a:blipFill>
          <a:ln>
            <a:noFill/>
          </a:ln>
        </p:spPr>
      </p:sp>
      <p:sp>
        <p:nvSpPr>
          <p:cNvPr id="324" name="Google Shape;324;p7"/>
          <p:cNvSpPr/>
          <p:nvPr/>
        </p:nvSpPr>
        <p:spPr>
          <a:xfrm>
            <a:off x="3326511" y="5545242"/>
            <a:ext cx="1603512" cy="1058318"/>
          </a:xfrm>
          <a:custGeom>
            <a:rect b="b" l="l" r="r" t="t"/>
            <a:pathLst>
              <a:path extrusionOk="0" h="1058318" w="1603512">
                <a:moveTo>
                  <a:pt x="0" y="0"/>
                </a:moveTo>
                <a:lnTo>
                  <a:pt x="1603513" y="0"/>
                </a:lnTo>
                <a:lnTo>
                  <a:pt x="1603513" y="1058319"/>
                </a:lnTo>
                <a:lnTo>
                  <a:pt x="0" y="1058319"/>
                </a:lnTo>
                <a:lnTo>
                  <a:pt x="0" y="0"/>
                </a:lnTo>
                <a:close/>
              </a:path>
            </a:pathLst>
          </a:custGeom>
          <a:blipFill rotWithShape="1">
            <a:blip r:embed="rId14">
              <a:alphaModFix/>
            </a:blip>
            <a:stretch>
              <a:fillRect b="0" l="0" r="0" t="0"/>
            </a:stretch>
          </a:blipFill>
          <a:ln>
            <a:noFill/>
          </a:ln>
        </p:spPr>
      </p:sp>
      <p:sp>
        <p:nvSpPr>
          <p:cNvPr id="325" name="Google Shape;325;p7"/>
          <p:cNvSpPr/>
          <p:nvPr/>
        </p:nvSpPr>
        <p:spPr>
          <a:xfrm>
            <a:off x="5653924" y="5926672"/>
            <a:ext cx="788965" cy="759379"/>
          </a:xfrm>
          <a:custGeom>
            <a:rect b="b" l="l" r="r" t="t"/>
            <a:pathLst>
              <a:path extrusionOk="0" h="759379" w="788965">
                <a:moveTo>
                  <a:pt x="0" y="0"/>
                </a:moveTo>
                <a:lnTo>
                  <a:pt x="788965" y="0"/>
                </a:lnTo>
                <a:lnTo>
                  <a:pt x="788965" y="759379"/>
                </a:lnTo>
                <a:lnTo>
                  <a:pt x="0" y="759379"/>
                </a:lnTo>
                <a:lnTo>
                  <a:pt x="0" y="0"/>
                </a:lnTo>
                <a:close/>
              </a:path>
            </a:pathLst>
          </a:custGeom>
          <a:blipFill rotWithShape="1">
            <a:blip r:embed="rId13">
              <a:alphaModFix/>
            </a:blip>
            <a:stretch>
              <a:fillRect b="0" l="0" r="0" t="0"/>
            </a:stretch>
          </a:blipFill>
          <a:ln>
            <a:noFill/>
          </a:ln>
        </p:spPr>
      </p:sp>
      <p:sp>
        <p:nvSpPr>
          <p:cNvPr id="326" name="Google Shape;326;p7"/>
          <p:cNvSpPr/>
          <p:nvPr/>
        </p:nvSpPr>
        <p:spPr>
          <a:xfrm>
            <a:off x="3638695" y="3079210"/>
            <a:ext cx="4148867" cy="2353539"/>
          </a:xfrm>
          <a:custGeom>
            <a:rect b="b" l="l" r="r" t="t"/>
            <a:pathLst>
              <a:path extrusionOk="0" h="2353539" w="4148867">
                <a:moveTo>
                  <a:pt x="0" y="0"/>
                </a:moveTo>
                <a:lnTo>
                  <a:pt x="4148867" y="0"/>
                </a:lnTo>
                <a:lnTo>
                  <a:pt x="4148867" y="2353539"/>
                </a:lnTo>
                <a:lnTo>
                  <a:pt x="0" y="2353539"/>
                </a:lnTo>
                <a:lnTo>
                  <a:pt x="0" y="0"/>
                </a:lnTo>
                <a:close/>
              </a:path>
            </a:pathLst>
          </a:custGeom>
          <a:blipFill rotWithShape="1">
            <a:blip r:embed="rId6">
              <a:alphaModFix/>
            </a:blip>
            <a:stretch>
              <a:fillRect b="0" l="0" r="0" t="0"/>
            </a:stretch>
          </a:blipFill>
          <a:ln>
            <a:noFill/>
          </a:ln>
        </p:spPr>
      </p:sp>
      <p:sp>
        <p:nvSpPr>
          <p:cNvPr id="327" name="Google Shape;327;p7"/>
          <p:cNvSpPr/>
          <p:nvPr/>
        </p:nvSpPr>
        <p:spPr>
          <a:xfrm>
            <a:off x="4040319" y="2291510"/>
            <a:ext cx="1407470" cy="1895583"/>
          </a:xfrm>
          <a:custGeom>
            <a:rect b="b" l="l" r="r" t="t"/>
            <a:pathLst>
              <a:path extrusionOk="0" h="1895583" w="1407470">
                <a:moveTo>
                  <a:pt x="0" y="0"/>
                </a:moveTo>
                <a:lnTo>
                  <a:pt x="1407470" y="0"/>
                </a:lnTo>
                <a:lnTo>
                  <a:pt x="1407470" y="1895583"/>
                </a:lnTo>
                <a:lnTo>
                  <a:pt x="0" y="1895583"/>
                </a:lnTo>
                <a:lnTo>
                  <a:pt x="0" y="0"/>
                </a:lnTo>
                <a:close/>
              </a:path>
            </a:pathLst>
          </a:custGeom>
          <a:blipFill rotWithShape="1">
            <a:blip r:embed="rId15">
              <a:alphaModFix/>
            </a:blip>
            <a:stretch>
              <a:fillRect b="0" l="0" r="0" t="0"/>
            </a:stretch>
          </a:blipFill>
          <a:ln>
            <a:noFill/>
          </a:ln>
        </p:spPr>
      </p:sp>
      <p:sp>
        <p:nvSpPr>
          <p:cNvPr id="328" name="Google Shape;328;p7"/>
          <p:cNvSpPr/>
          <p:nvPr/>
        </p:nvSpPr>
        <p:spPr>
          <a:xfrm>
            <a:off x="5031089" y="3007747"/>
            <a:ext cx="1901464" cy="1865812"/>
          </a:xfrm>
          <a:custGeom>
            <a:rect b="b" l="l" r="r" t="t"/>
            <a:pathLst>
              <a:path extrusionOk="0" h="1865812" w="1901464">
                <a:moveTo>
                  <a:pt x="0" y="0"/>
                </a:moveTo>
                <a:lnTo>
                  <a:pt x="1901464" y="0"/>
                </a:lnTo>
                <a:lnTo>
                  <a:pt x="1901464" y="1865812"/>
                </a:lnTo>
                <a:lnTo>
                  <a:pt x="0" y="1865812"/>
                </a:lnTo>
                <a:lnTo>
                  <a:pt x="0" y="0"/>
                </a:lnTo>
                <a:close/>
              </a:path>
            </a:pathLst>
          </a:custGeom>
          <a:blipFill rotWithShape="1">
            <a:blip r:embed="rId16">
              <a:alphaModFix/>
            </a:blip>
            <a:stretch>
              <a:fillRect b="0" l="0" r="0" t="0"/>
            </a:stretch>
          </a:blipFill>
          <a:ln>
            <a:noFill/>
          </a:ln>
        </p:spPr>
      </p:sp>
      <p:sp>
        <p:nvSpPr>
          <p:cNvPr id="329" name="Google Shape;329;p7"/>
          <p:cNvSpPr/>
          <p:nvPr/>
        </p:nvSpPr>
        <p:spPr>
          <a:xfrm rot="-1332046">
            <a:off x="4481154" y="3927361"/>
            <a:ext cx="807852" cy="992752"/>
          </a:xfrm>
          <a:custGeom>
            <a:rect b="b" l="l" r="r" t="t"/>
            <a:pathLst>
              <a:path extrusionOk="0" h="993681" w="808608">
                <a:moveTo>
                  <a:pt x="0" y="0"/>
                </a:moveTo>
                <a:lnTo>
                  <a:pt x="808608" y="0"/>
                </a:lnTo>
                <a:lnTo>
                  <a:pt x="808608" y="993681"/>
                </a:lnTo>
                <a:lnTo>
                  <a:pt x="0" y="993681"/>
                </a:lnTo>
                <a:lnTo>
                  <a:pt x="0" y="0"/>
                </a:lnTo>
                <a:close/>
              </a:path>
            </a:pathLst>
          </a:custGeom>
          <a:blipFill rotWithShape="1">
            <a:blip r:embed="rId17">
              <a:alphaModFix/>
            </a:blip>
            <a:stretch>
              <a:fillRect b="0" l="0" r="0" t="0"/>
            </a:stretch>
          </a:blipFill>
          <a:ln>
            <a:noFill/>
          </a:ln>
        </p:spPr>
      </p:sp>
      <p:sp>
        <p:nvSpPr>
          <p:cNvPr id="330" name="Google Shape;330;p7"/>
          <p:cNvSpPr/>
          <p:nvPr/>
        </p:nvSpPr>
        <p:spPr>
          <a:xfrm>
            <a:off x="6107599" y="4033763"/>
            <a:ext cx="825703" cy="2095047"/>
          </a:xfrm>
          <a:custGeom>
            <a:rect b="b" l="l" r="r" t="t"/>
            <a:pathLst>
              <a:path extrusionOk="0" h="2095047" w="825703">
                <a:moveTo>
                  <a:pt x="0" y="0"/>
                </a:moveTo>
                <a:lnTo>
                  <a:pt x="825703" y="0"/>
                </a:lnTo>
                <a:lnTo>
                  <a:pt x="825703" y="2095048"/>
                </a:lnTo>
                <a:lnTo>
                  <a:pt x="0" y="2095048"/>
                </a:lnTo>
                <a:lnTo>
                  <a:pt x="0" y="0"/>
                </a:lnTo>
                <a:close/>
              </a:path>
            </a:pathLst>
          </a:custGeom>
          <a:blipFill rotWithShape="1">
            <a:blip r:embed="rId18">
              <a:alphaModFix/>
            </a:blip>
            <a:stretch>
              <a:fillRect b="0" l="0" r="0" t="0"/>
            </a:stretch>
          </a:blipFill>
          <a:ln>
            <a:noFill/>
          </a:ln>
        </p:spPr>
      </p:sp>
      <p:sp>
        <p:nvSpPr>
          <p:cNvPr id="331" name="Google Shape;331;p7"/>
          <p:cNvSpPr txBox="1"/>
          <p:nvPr/>
        </p:nvSpPr>
        <p:spPr>
          <a:xfrm>
            <a:off x="8573975" y="977675"/>
            <a:ext cx="8979000" cy="67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600" u="sng">
                <a:solidFill>
                  <a:srgbClr val="DD724D"/>
                </a:solidFill>
                <a:latin typeface="Nunito SemiBold"/>
                <a:ea typeface="Nunito SemiBold"/>
                <a:cs typeface="Nunito SemiBold"/>
                <a:sym typeface="Nunito SemiBold"/>
              </a:rPr>
              <a:t>Key Points:</a:t>
            </a:r>
            <a:endParaRPr sz="2600" u="sng">
              <a:solidFill>
                <a:srgbClr val="DD724D"/>
              </a:solidFill>
              <a:latin typeface="Nunito SemiBold"/>
              <a:ea typeface="Nunito SemiBold"/>
              <a:cs typeface="Nunito SemiBold"/>
              <a:sym typeface="Nunito SemiBold"/>
            </a:endParaRPr>
          </a:p>
          <a:p>
            <a:pPr indent="-393700" lvl="0" marL="457200" rtl="0" algn="l">
              <a:lnSpc>
                <a:spcPct val="115000"/>
              </a:lnSpc>
              <a:spcBef>
                <a:spcPts val="1200"/>
              </a:spcBef>
              <a:spcAft>
                <a:spcPts val="0"/>
              </a:spcAft>
              <a:buClr>
                <a:srgbClr val="DD724D"/>
              </a:buClr>
              <a:buSzPts val="2600"/>
              <a:buChar char="●"/>
            </a:pPr>
            <a:r>
              <a:rPr b="1" lang="en-US" sz="2600">
                <a:solidFill>
                  <a:srgbClr val="DD724D"/>
                </a:solidFill>
                <a:latin typeface="Nunito"/>
                <a:ea typeface="Nunito"/>
                <a:cs typeface="Nunito"/>
                <a:sym typeface="Nunito"/>
              </a:rPr>
              <a:t>Demand Forecasting:</a:t>
            </a:r>
            <a:r>
              <a:rPr lang="en-US" sz="2600">
                <a:solidFill>
                  <a:srgbClr val="DD724D"/>
                </a:solidFill>
                <a:latin typeface="Nunito SemiBold"/>
                <a:ea typeface="Nunito SemiBold"/>
                <a:cs typeface="Nunito SemiBold"/>
                <a:sym typeface="Nunito SemiBold"/>
              </a:rPr>
              <a:t> Walmart analyzes historical sales data and seasonal buying patterns to predict customer demand. This allows the company to reduce excess inventory and minimize waste, particularly for perishable goods.</a:t>
            </a:r>
            <a:endParaRPr sz="2600">
              <a:solidFill>
                <a:srgbClr val="DD724D"/>
              </a:solidFill>
              <a:latin typeface="Nunito SemiBold"/>
              <a:ea typeface="Nunito SemiBold"/>
              <a:cs typeface="Nunito SemiBold"/>
              <a:sym typeface="Nunito SemiBold"/>
            </a:endParaRPr>
          </a:p>
          <a:p>
            <a:pPr indent="-393700" lvl="0" marL="457200" rtl="0" algn="l">
              <a:lnSpc>
                <a:spcPct val="115000"/>
              </a:lnSpc>
              <a:spcBef>
                <a:spcPts val="0"/>
              </a:spcBef>
              <a:spcAft>
                <a:spcPts val="0"/>
              </a:spcAft>
              <a:buClr>
                <a:srgbClr val="DD724D"/>
              </a:buClr>
              <a:buSzPts val="2600"/>
              <a:buChar char="●"/>
            </a:pPr>
            <a:r>
              <a:rPr lang="en-US" sz="2600">
                <a:solidFill>
                  <a:srgbClr val="DD724D"/>
                </a:solidFill>
                <a:latin typeface="Nunito ExtraBold"/>
                <a:ea typeface="Nunito ExtraBold"/>
                <a:cs typeface="Nunito ExtraBold"/>
                <a:sym typeface="Nunito ExtraBold"/>
              </a:rPr>
              <a:t>Supply Chain Efficiency:</a:t>
            </a:r>
            <a:r>
              <a:rPr lang="en-US" sz="2600">
                <a:solidFill>
                  <a:srgbClr val="DD724D"/>
                </a:solidFill>
                <a:latin typeface="Nunito SemiBold"/>
                <a:ea typeface="Nunito SemiBold"/>
                <a:cs typeface="Nunito SemiBold"/>
                <a:sym typeface="Nunito SemiBold"/>
              </a:rPr>
              <a:t> By leveraging real-time data, Walmart can streamline its supply chain operations, ensuring timely restocking and reducing stockouts. This efficiency contributes to a smoother shopping experience for customers.</a:t>
            </a:r>
            <a:endParaRPr sz="2600">
              <a:solidFill>
                <a:srgbClr val="DD724D"/>
              </a:solidFill>
              <a:latin typeface="Nunito SemiBold"/>
              <a:ea typeface="Nunito SemiBold"/>
              <a:cs typeface="Nunito SemiBold"/>
              <a:sym typeface="Nunito SemiBold"/>
            </a:endParaRPr>
          </a:p>
          <a:p>
            <a:pPr indent="-393700" lvl="0" marL="457200" rtl="0" algn="l">
              <a:lnSpc>
                <a:spcPct val="115000"/>
              </a:lnSpc>
              <a:spcBef>
                <a:spcPts val="0"/>
              </a:spcBef>
              <a:spcAft>
                <a:spcPts val="0"/>
              </a:spcAft>
              <a:buClr>
                <a:srgbClr val="DD724D"/>
              </a:buClr>
              <a:buSzPts val="2600"/>
              <a:buChar char="●"/>
            </a:pPr>
            <a:r>
              <a:rPr lang="en-US" sz="2600">
                <a:solidFill>
                  <a:srgbClr val="DD724D"/>
                </a:solidFill>
                <a:latin typeface="Nunito ExtraBold"/>
                <a:ea typeface="Nunito ExtraBold"/>
                <a:cs typeface="Nunito ExtraBold"/>
                <a:sym typeface="Nunito ExtraBold"/>
              </a:rPr>
              <a:t>Cu</a:t>
            </a:r>
            <a:r>
              <a:rPr lang="en-US" sz="2600">
                <a:solidFill>
                  <a:srgbClr val="DD724D"/>
                </a:solidFill>
                <a:latin typeface="Nunito ExtraBold"/>
                <a:ea typeface="Nunito ExtraBold"/>
                <a:cs typeface="Nunito ExtraBold"/>
                <a:sym typeface="Nunito ExtraBold"/>
              </a:rPr>
              <a:t>stomer Satisfaction:</a:t>
            </a:r>
            <a:r>
              <a:rPr lang="en-US" sz="2600">
                <a:solidFill>
                  <a:srgbClr val="DD724D"/>
                </a:solidFill>
                <a:latin typeface="Nunito SemiBold"/>
                <a:ea typeface="Nunito SemiBold"/>
                <a:cs typeface="Nunito SemiBold"/>
                <a:sym typeface="Nunito SemiBold"/>
              </a:rPr>
              <a:t> The effective management of inventory helps maintain product availability, directly impacting customer satisfaction and loyalty.</a:t>
            </a:r>
            <a:endParaRPr sz="2600">
              <a:solidFill>
                <a:srgbClr val="DD724D"/>
              </a:solidFill>
              <a:latin typeface="Nunito SemiBold"/>
              <a:ea typeface="Nunito SemiBold"/>
              <a:cs typeface="Nunito SemiBold"/>
              <a:sym typeface="Nunito SemiBold"/>
            </a:endParaRPr>
          </a:p>
        </p:txBody>
      </p:sp>
      <p:sp>
        <p:nvSpPr>
          <p:cNvPr id="332" name="Google Shape;332;p7"/>
          <p:cNvSpPr txBox="1"/>
          <p:nvPr/>
        </p:nvSpPr>
        <p:spPr>
          <a:xfrm>
            <a:off x="2588700" y="7901675"/>
            <a:ext cx="13368000" cy="135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2300" u="sng">
                <a:solidFill>
                  <a:srgbClr val="DD724D"/>
                </a:solidFill>
                <a:latin typeface="Nunito SemiBold"/>
                <a:ea typeface="Nunito SemiBold"/>
                <a:cs typeface="Nunito SemiBold"/>
                <a:sym typeface="Nunito SemiBold"/>
              </a:rPr>
              <a:t>Example Insight:</a:t>
            </a:r>
            <a:r>
              <a:rPr lang="en-US" sz="2300">
                <a:solidFill>
                  <a:srgbClr val="DD724D"/>
                </a:solidFill>
                <a:latin typeface="Nunito SemiBold"/>
                <a:ea typeface="Nunito SemiBold"/>
                <a:cs typeface="Nunito SemiBold"/>
                <a:sym typeface="Nunito SemiBold"/>
              </a:rPr>
              <a:t> During peak seasons or promotional events, Walmart's analytics enables the company to adjust inventory levels proactively. This </a:t>
            </a:r>
            <a:r>
              <a:rPr lang="en-US" sz="2300">
                <a:solidFill>
                  <a:srgbClr val="186829"/>
                </a:solidFill>
                <a:latin typeface="Nunito SemiBold"/>
                <a:ea typeface="Nunito SemiBold"/>
                <a:cs typeface="Nunito SemiBold"/>
                <a:sym typeface="Nunito SemiBold"/>
              </a:rPr>
              <a:t>adaptability</a:t>
            </a:r>
            <a:r>
              <a:rPr lang="en-US" sz="2300">
                <a:solidFill>
                  <a:srgbClr val="DD724D"/>
                </a:solidFill>
                <a:latin typeface="Nunito SemiBold"/>
                <a:ea typeface="Nunito SemiBold"/>
                <a:cs typeface="Nunito SemiBold"/>
                <a:sym typeface="Nunito SemiBold"/>
              </a:rPr>
              <a:t> not only supports their cost-reduction initiatives but also reinforces their commitment to sustainability by reducing waste.</a:t>
            </a:r>
            <a:endParaRPr sz="2300">
              <a:solidFill>
                <a:srgbClr val="DD724D"/>
              </a:solidFill>
              <a:latin typeface="Nunito SemiBold"/>
              <a:ea typeface="Nunito SemiBold"/>
              <a:cs typeface="Nunito SemiBold"/>
              <a:sym typeface="Nunito SemiBold"/>
            </a:endParaRPr>
          </a:p>
        </p:txBody>
      </p:sp>
      <p:pic>
        <p:nvPicPr>
          <p:cNvPr id="333" name="Google Shape;333;p7"/>
          <p:cNvPicPr preferRelativeResize="0"/>
          <p:nvPr/>
        </p:nvPicPr>
        <p:blipFill>
          <a:blip r:embed="rId19">
            <a:alphaModFix/>
          </a:blip>
          <a:stretch>
            <a:fillRect/>
          </a:stretch>
        </p:blipFill>
        <p:spPr>
          <a:xfrm>
            <a:off x="2046144" y="255950"/>
            <a:ext cx="5677117" cy="1494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337" name="Shape 337"/>
        <p:cNvGrpSpPr/>
        <p:nvPr/>
      </p:nvGrpSpPr>
      <p:grpSpPr>
        <a:xfrm>
          <a:off x="0" y="0"/>
          <a:ext cx="0" cy="0"/>
          <a:chOff x="0" y="0"/>
          <a:chExt cx="0" cy="0"/>
        </a:xfrm>
      </p:grpSpPr>
      <p:sp>
        <p:nvSpPr>
          <p:cNvPr id="338" name="Google Shape;338;p10"/>
          <p:cNvSpPr/>
          <p:nvPr/>
        </p:nvSpPr>
        <p:spPr>
          <a:xfrm>
            <a:off x="11708434" y="3379686"/>
            <a:ext cx="11101732" cy="7569496"/>
          </a:xfrm>
          <a:custGeom>
            <a:rect b="b" l="l" r="r" t="t"/>
            <a:pathLst>
              <a:path extrusionOk="0" h="7569496" w="11101732">
                <a:moveTo>
                  <a:pt x="0" y="0"/>
                </a:moveTo>
                <a:lnTo>
                  <a:pt x="11101732" y="0"/>
                </a:lnTo>
                <a:lnTo>
                  <a:pt x="11101732" y="7569496"/>
                </a:lnTo>
                <a:lnTo>
                  <a:pt x="0" y="7569496"/>
                </a:lnTo>
                <a:lnTo>
                  <a:pt x="0" y="0"/>
                </a:lnTo>
                <a:close/>
              </a:path>
            </a:pathLst>
          </a:custGeom>
          <a:blipFill rotWithShape="1">
            <a:blip r:embed="rId3">
              <a:alphaModFix/>
            </a:blip>
            <a:stretch>
              <a:fillRect b="0" l="0" r="0" t="0"/>
            </a:stretch>
          </a:blipFill>
          <a:ln>
            <a:noFill/>
          </a:ln>
        </p:spPr>
      </p:sp>
      <p:sp>
        <p:nvSpPr>
          <p:cNvPr id="339" name="Google Shape;339;p10"/>
          <p:cNvSpPr/>
          <p:nvPr/>
        </p:nvSpPr>
        <p:spPr>
          <a:xfrm rot="4873986">
            <a:off x="-1357356" y="-994492"/>
            <a:ext cx="2714711" cy="5512104"/>
          </a:xfrm>
          <a:custGeom>
            <a:rect b="b" l="l" r="r" t="t"/>
            <a:pathLst>
              <a:path extrusionOk="0" h="5512104" w="2714711">
                <a:moveTo>
                  <a:pt x="0" y="0"/>
                </a:moveTo>
                <a:lnTo>
                  <a:pt x="2714712" y="0"/>
                </a:lnTo>
                <a:lnTo>
                  <a:pt x="2714712" y="5512104"/>
                </a:lnTo>
                <a:lnTo>
                  <a:pt x="0" y="5512104"/>
                </a:lnTo>
                <a:lnTo>
                  <a:pt x="0" y="0"/>
                </a:lnTo>
                <a:close/>
              </a:path>
            </a:pathLst>
          </a:custGeom>
          <a:blipFill rotWithShape="1">
            <a:blip r:embed="rId4">
              <a:alphaModFix/>
            </a:blip>
            <a:stretch>
              <a:fillRect b="0" l="0" r="0" t="0"/>
            </a:stretch>
          </a:blipFill>
          <a:ln>
            <a:noFill/>
          </a:ln>
        </p:spPr>
      </p:sp>
      <p:sp>
        <p:nvSpPr>
          <p:cNvPr id="340" name="Google Shape;340;p10"/>
          <p:cNvSpPr/>
          <p:nvPr/>
        </p:nvSpPr>
        <p:spPr>
          <a:xfrm rot="-472625">
            <a:off x="16281576" y="1690929"/>
            <a:ext cx="4053078" cy="8229600"/>
          </a:xfrm>
          <a:custGeom>
            <a:rect b="b" l="l" r="r" t="t"/>
            <a:pathLst>
              <a:path extrusionOk="0" h="8229600" w="4053078">
                <a:moveTo>
                  <a:pt x="0" y="0"/>
                </a:moveTo>
                <a:lnTo>
                  <a:pt x="4053078" y="0"/>
                </a:lnTo>
                <a:lnTo>
                  <a:pt x="4053078" y="8229600"/>
                </a:lnTo>
                <a:lnTo>
                  <a:pt x="0" y="8229600"/>
                </a:lnTo>
                <a:lnTo>
                  <a:pt x="0" y="0"/>
                </a:lnTo>
                <a:close/>
              </a:path>
            </a:pathLst>
          </a:custGeom>
          <a:blipFill rotWithShape="1">
            <a:blip r:embed="rId4">
              <a:alphaModFix/>
            </a:blip>
            <a:stretch>
              <a:fillRect b="0" l="0" r="0" t="0"/>
            </a:stretch>
          </a:blipFill>
          <a:ln>
            <a:noFill/>
          </a:ln>
        </p:spPr>
      </p:sp>
      <p:sp>
        <p:nvSpPr>
          <p:cNvPr id="341" name="Google Shape;341;p10"/>
          <p:cNvSpPr/>
          <p:nvPr/>
        </p:nvSpPr>
        <p:spPr>
          <a:xfrm rot="576796">
            <a:off x="11487301" y="3523510"/>
            <a:ext cx="8766551" cy="8229600"/>
          </a:xfrm>
          <a:custGeom>
            <a:rect b="b" l="l" r="r" t="t"/>
            <a:pathLst>
              <a:path extrusionOk="0" h="8229600" w="8766551">
                <a:moveTo>
                  <a:pt x="0" y="0"/>
                </a:moveTo>
                <a:lnTo>
                  <a:pt x="8766551" y="0"/>
                </a:lnTo>
                <a:lnTo>
                  <a:pt x="8766551" y="8229600"/>
                </a:lnTo>
                <a:lnTo>
                  <a:pt x="0" y="8229600"/>
                </a:lnTo>
                <a:lnTo>
                  <a:pt x="0" y="0"/>
                </a:lnTo>
                <a:close/>
              </a:path>
            </a:pathLst>
          </a:custGeom>
          <a:blipFill rotWithShape="1">
            <a:blip r:embed="rId5">
              <a:alphaModFix/>
            </a:blip>
            <a:stretch>
              <a:fillRect b="0" l="0" r="0" t="0"/>
            </a:stretch>
          </a:blipFill>
          <a:ln>
            <a:noFill/>
          </a:ln>
        </p:spPr>
      </p:sp>
      <p:sp>
        <p:nvSpPr>
          <p:cNvPr id="342" name="Google Shape;342;p10"/>
          <p:cNvSpPr txBox="1"/>
          <p:nvPr/>
        </p:nvSpPr>
        <p:spPr>
          <a:xfrm rot="-130">
            <a:off x="1800516" y="4275957"/>
            <a:ext cx="7926600" cy="14784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9604" u="none" cap="none" strike="noStrike">
                <a:solidFill>
                  <a:srgbClr val="DD724D"/>
                </a:solidFill>
                <a:latin typeface="Nunito"/>
                <a:ea typeface="Nunito"/>
                <a:cs typeface="Nunito"/>
                <a:sym typeface="Nunito"/>
              </a:rPr>
              <a:t>Thank You!</a:t>
            </a:r>
            <a:endParaRPr b="1" sz="1500">
              <a:latin typeface="Nunito"/>
              <a:ea typeface="Nunito"/>
              <a:cs typeface="Nunito"/>
              <a:sym typeface="Nunito"/>
            </a:endParaRPr>
          </a:p>
        </p:txBody>
      </p:sp>
      <p:sp>
        <p:nvSpPr>
          <p:cNvPr id="343" name="Google Shape;343;p10"/>
          <p:cNvSpPr/>
          <p:nvPr/>
        </p:nvSpPr>
        <p:spPr>
          <a:xfrm rot="-3098253">
            <a:off x="-2031335" y="8229600"/>
            <a:ext cx="3763172" cy="4114800"/>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6">
              <a:alphaModFix/>
            </a:blip>
            <a:stretch>
              <a:fillRect b="0" l="0" r="0" t="0"/>
            </a:stretch>
          </a:blipFill>
          <a:ln>
            <a:noFill/>
          </a:ln>
        </p:spPr>
      </p:sp>
      <p:sp>
        <p:nvSpPr>
          <p:cNvPr id="344" name="Google Shape;344;p10"/>
          <p:cNvSpPr/>
          <p:nvPr/>
        </p:nvSpPr>
        <p:spPr>
          <a:xfrm rot="8575226">
            <a:off x="10446722" y="2143247"/>
            <a:ext cx="1584990" cy="2057400"/>
          </a:xfrm>
          <a:custGeom>
            <a:rect b="b" l="l" r="r" t="t"/>
            <a:pathLst>
              <a:path extrusionOk="0" h="2057400" w="1584990">
                <a:moveTo>
                  <a:pt x="0" y="0"/>
                </a:moveTo>
                <a:lnTo>
                  <a:pt x="1584990" y="0"/>
                </a:lnTo>
                <a:lnTo>
                  <a:pt x="1584990" y="2057400"/>
                </a:lnTo>
                <a:lnTo>
                  <a:pt x="0" y="205740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95" name="Shape 95"/>
        <p:cNvGrpSpPr/>
        <p:nvPr/>
      </p:nvGrpSpPr>
      <p:grpSpPr>
        <a:xfrm>
          <a:off x="0" y="0"/>
          <a:ext cx="0" cy="0"/>
          <a:chOff x="0" y="0"/>
          <a:chExt cx="0" cy="0"/>
        </a:xfrm>
      </p:grpSpPr>
      <p:sp>
        <p:nvSpPr>
          <p:cNvPr id="96" name="Google Shape;96;p2"/>
          <p:cNvSpPr/>
          <p:nvPr/>
        </p:nvSpPr>
        <p:spPr>
          <a:xfrm>
            <a:off x="5966211" y="4852978"/>
            <a:ext cx="6355578" cy="5434019"/>
          </a:xfrm>
          <a:custGeom>
            <a:rect b="b" l="l" r="r" t="t"/>
            <a:pathLst>
              <a:path extrusionOk="0" h="7495199" w="8766314">
                <a:moveTo>
                  <a:pt x="0" y="0"/>
                </a:moveTo>
                <a:lnTo>
                  <a:pt x="8766314" y="0"/>
                </a:lnTo>
                <a:lnTo>
                  <a:pt x="8766314" y="7495199"/>
                </a:lnTo>
                <a:lnTo>
                  <a:pt x="0" y="7495199"/>
                </a:lnTo>
                <a:lnTo>
                  <a:pt x="0" y="0"/>
                </a:lnTo>
                <a:close/>
              </a:path>
            </a:pathLst>
          </a:custGeom>
          <a:blipFill rotWithShape="1">
            <a:blip r:embed="rId3">
              <a:alphaModFix/>
            </a:blip>
            <a:stretch>
              <a:fillRect b="0" l="0" r="0" t="0"/>
            </a:stretch>
          </a:blipFill>
          <a:ln>
            <a:noFill/>
          </a:ln>
        </p:spPr>
      </p:sp>
      <p:sp>
        <p:nvSpPr>
          <p:cNvPr id="97" name="Google Shape;97;p2"/>
          <p:cNvSpPr/>
          <p:nvPr/>
        </p:nvSpPr>
        <p:spPr>
          <a:xfrm>
            <a:off x="0" y="0"/>
            <a:ext cx="4434843" cy="3278597"/>
          </a:xfrm>
          <a:custGeom>
            <a:rect b="b" l="l" r="r" t="t"/>
            <a:pathLst>
              <a:path extrusionOk="0" h="3278597" w="4434843">
                <a:moveTo>
                  <a:pt x="0" y="0"/>
                </a:moveTo>
                <a:lnTo>
                  <a:pt x="4434843" y="0"/>
                </a:lnTo>
                <a:lnTo>
                  <a:pt x="4434843" y="3278597"/>
                </a:lnTo>
                <a:lnTo>
                  <a:pt x="0" y="3278597"/>
                </a:lnTo>
                <a:lnTo>
                  <a:pt x="0" y="0"/>
                </a:lnTo>
                <a:close/>
              </a:path>
            </a:pathLst>
          </a:custGeom>
          <a:blipFill rotWithShape="1">
            <a:blip r:embed="rId4">
              <a:alphaModFix/>
            </a:blip>
            <a:stretch>
              <a:fillRect b="0" l="0" r="0" t="0"/>
            </a:stretch>
          </a:blipFill>
          <a:ln>
            <a:noFill/>
          </a:ln>
        </p:spPr>
      </p:sp>
      <p:sp>
        <p:nvSpPr>
          <p:cNvPr id="98" name="Google Shape;98;p2"/>
          <p:cNvSpPr/>
          <p:nvPr/>
        </p:nvSpPr>
        <p:spPr>
          <a:xfrm rot="10800000">
            <a:off x="13853157" y="7008403"/>
            <a:ext cx="4434843" cy="3278597"/>
          </a:xfrm>
          <a:custGeom>
            <a:rect b="b" l="l" r="r" t="t"/>
            <a:pathLst>
              <a:path extrusionOk="0" h="3278597" w="4434843">
                <a:moveTo>
                  <a:pt x="4434843" y="3278597"/>
                </a:moveTo>
                <a:lnTo>
                  <a:pt x="0" y="3278597"/>
                </a:lnTo>
                <a:lnTo>
                  <a:pt x="0" y="0"/>
                </a:lnTo>
                <a:lnTo>
                  <a:pt x="4434843" y="0"/>
                </a:lnTo>
                <a:lnTo>
                  <a:pt x="4434843" y="3278597"/>
                </a:lnTo>
                <a:close/>
              </a:path>
            </a:pathLst>
          </a:custGeom>
          <a:blipFill rotWithShape="1">
            <a:blip r:embed="rId4">
              <a:alphaModFix/>
            </a:blip>
            <a:stretch>
              <a:fillRect b="0" l="0" r="0" t="0"/>
            </a:stretch>
          </a:blipFill>
          <a:ln>
            <a:noFill/>
          </a:ln>
        </p:spPr>
      </p:sp>
      <p:sp>
        <p:nvSpPr>
          <p:cNvPr id="99" name="Google Shape;99;p2"/>
          <p:cNvSpPr/>
          <p:nvPr/>
        </p:nvSpPr>
        <p:spPr>
          <a:xfrm>
            <a:off x="-1801022" y="1450831"/>
            <a:ext cx="3763172" cy="4114800"/>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00" name="Google Shape;100;p2"/>
          <p:cNvSpPr txBox="1"/>
          <p:nvPr/>
        </p:nvSpPr>
        <p:spPr>
          <a:xfrm>
            <a:off x="3917875" y="2136079"/>
            <a:ext cx="10452300" cy="115020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i="0" lang="en-US" sz="7473" u="none" cap="none" strike="noStrike">
                <a:solidFill>
                  <a:srgbClr val="DD724D"/>
                </a:solidFill>
                <a:latin typeface="Nunito"/>
                <a:ea typeface="Nunito"/>
                <a:cs typeface="Nunito"/>
                <a:sym typeface="Nunito"/>
              </a:rPr>
              <a:t>Welcome to Our Store</a:t>
            </a:r>
            <a:endParaRPr b="1" sz="1500">
              <a:latin typeface="Nunito"/>
              <a:ea typeface="Nunito"/>
              <a:cs typeface="Nunito"/>
              <a:sym typeface="Nunito"/>
            </a:endParaRPr>
          </a:p>
        </p:txBody>
      </p:sp>
      <p:sp>
        <p:nvSpPr>
          <p:cNvPr id="101" name="Google Shape;101;p2"/>
          <p:cNvSpPr/>
          <p:nvPr/>
        </p:nvSpPr>
        <p:spPr>
          <a:xfrm>
            <a:off x="16760575" y="4513851"/>
            <a:ext cx="3763172" cy="4114800"/>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02" name="Google Shape;102;p2"/>
          <p:cNvSpPr/>
          <p:nvPr/>
        </p:nvSpPr>
        <p:spPr>
          <a:xfrm rot="-1300442">
            <a:off x="15143285" y="5078931"/>
            <a:ext cx="1342867" cy="1743112"/>
          </a:xfrm>
          <a:custGeom>
            <a:rect b="b" l="l" r="r" t="t"/>
            <a:pathLst>
              <a:path extrusionOk="0" h="1743112" w="1342867">
                <a:moveTo>
                  <a:pt x="0" y="0"/>
                </a:moveTo>
                <a:lnTo>
                  <a:pt x="1342867" y="0"/>
                </a:lnTo>
                <a:lnTo>
                  <a:pt x="1342867" y="1743113"/>
                </a:lnTo>
                <a:lnTo>
                  <a:pt x="0" y="174311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06" name="Shape 106"/>
        <p:cNvGrpSpPr/>
        <p:nvPr/>
      </p:nvGrpSpPr>
      <p:grpSpPr>
        <a:xfrm>
          <a:off x="0" y="0"/>
          <a:ext cx="0" cy="0"/>
          <a:chOff x="0" y="0"/>
          <a:chExt cx="0" cy="0"/>
        </a:xfrm>
      </p:grpSpPr>
      <p:sp>
        <p:nvSpPr>
          <p:cNvPr id="107" name="Google Shape;107;p3"/>
          <p:cNvSpPr/>
          <p:nvPr/>
        </p:nvSpPr>
        <p:spPr>
          <a:xfrm>
            <a:off x="0" y="6109227"/>
            <a:ext cx="6928408" cy="2947312"/>
          </a:xfrm>
          <a:custGeom>
            <a:rect b="b" l="l" r="r" t="t"/>
            <a:pathLst>
              <a:path extrusionOk="0" h="3194918" w="10041171">
                <a:moveTo>
                  <a:pt x="0" y="0"/>
                </a:moveTo>
                <a:lnTo>
                  <a:pt x="10041171" y="0"/>
                </a:lnTo>
                <a:lnTo>
                  <a:pt x="10041171" y="3194918"/>
                </a:lnTo>
                <a:lnTo>
                  <a:pt x="0" y="3194918"/>
                </a:lnTo>
                <a:lnTo>
                  <a:pt x="0" y="0"/>
                </a:lnTo>
                <a:close/>
              </a:path>
            </a:pathLst>
          </a:custGeom>
          <a:blipFill rotWithShape="1">
            <a:blip r:embed="rId3">
              <a:alphaModFix/>
            </a:blip>
            <a:stretch>
              <a:fillRect b="0" l="0" r="0" t="0"/>
            </a:stretch>
          </a:blipFill>
          <a:ln>
            <a:noFill/>
          </a:ln>
        </p:spPr>
      </p:sp>
      <p:sp>
        <p:nvSpPr>
          <p:cNvPr id="108" name="Google Shape;108;p3"/>
          <p:cNvSpPr/>
          <p:nvPr/>
        </p:nvSpPr>
        <p:spPr>
          <a:xfrm rot="-799878">
            <a:off x="544707" y="2003820"/>
            <a:ext cx="6302214" cy="4296791"/>
          </a:xfrm>
          <a:custGeom>
            <a:rect b="b" l="l" r="r" t="t"/>
            <a:pathLst>
              <a:path extrusionOk="0" h="3814579" w="5812691">
                <a:moveTo>
                  <a:pt x="0" y="0"/>
                </a:moveTo>
                <a:lnTo>
                  <a:pt x="5812691" y="0"/>
                </a:lnTo>
                <a:lnTo>
                  <a:pt x="5812691" y="3814579"/>
                </a:lnTo>
                <a:lnTo>
                  <a:pt x="0" y="3814579"/>
                </a:lnTo>
                <a:lnTo>
                  <a:pt x="0" y="0"/>
                </a:lnTo>
                <a:close/>
              </a:path>
            </a:pathLst>
          </a:custGeom>
          <a:blipFill rotWithShape="1">
            <a:blip r:embed="rId4">
              <a:alphaModFix/>
            </a:blip>
            <a:stretch>
              <a:fillRect b="0" l="0" r="0" t="0"/>
            </a:stretch>
          </a:blipFill>
          <a:ln>
            <a:noFill/>
          </a:ln>
        </p:spPr>
      </p:sp>
      <p:sp>
        <p:nvSpPr>
          <p:cNvPr id="109" name="Google Shape;109;p3"/>
          <p:cNvSpPr/>
          <p:nvPr/>
        </p:nvSpPr>
        <p:spPr>
          <a:xfrm>
            <a:off x="3939148" y="4495770"/>
            <a:ext cx="2994651" cy="2785977"/>
          </a:xfrm>
          <a:custGeom>
            <a:rect b="b" l="l" r="r" t="t"/>
            <a:pathLst>
              <a:path extrusionOk="0" h="3020029" w="3383786">
                <a:moveTo>
                  <a:pt x="0" y="0"/>
                </a:moveTo>
                <a:lnTo>
                  <a:pt x="3383785" y="0"/>
                </a:lnTo>
                <a:lnTo>
                  <a:pt x="3383785" y="3020029"/>
                </a:lnTo>
                <a:lnTo>
                  <a:pt x="0" y="3020029"/>
                </a:lnTo>
                <a:lnTo>
                  <a:pt x="0" y="0"/>
                </a:lnTo>
                <a:close/>
              </a:path>
            </a:pathLst>
          </a:custGeom>
          <a:blipFill rotWithShape="1">
            <a:blip r:embed="rId5">
              <a:alphaModFix/>
            </a:blip>
            <a:stretch>
              <a:fillRect b="0" l="0" r="0" t="0"/>
            </a:stretch>
          </a:blipFill>
          <a:ln>
            <a:noFill/>
          </a:ln>
        </p:spPr>
      </p:sp>
      <p:sp>
        <p:nvSpPr>
          <p:cNvPr id="110" name="Google Shape;110;p3"/>
          <p:cNvSpPr/>
          <p:nvPr/>
        </p:nvSpPr>
        <p:spPr>
          <a:xfrm rot="-3527629">
            <a:off x="2747244" y="4157382"/>
            <a:ext cx="2392448" cy="5426807"/>
          </a:xfrm>
          <a:custGeom>
            <a:rect b="b" l="l" r="r" t="t"/>
            <a:pathLst>
              <a:path extrusionOk="0" h="6048271" w="2623437">
                <a:moveTo>
                  <a:pt x="0" y="0"/>
                </a:moveTo>
                <a:lnTo>
                  <a:pt x="2623437" y="0"/>
                </a:lnTo>
                <a:lnTo>
                  <a:pt x="2623437" y="6048271"/>
                </a:lnTo>
                <a:lnTo>
                  <a:pt x="0" y="6048271"/>
                </a:lnTo>
                <a:lnTo>
                  <a:pt x="0" y="0"/>
                </a:lnTo>
                <a:close/>
              </a:path>
            </a:pathLst>
          </a:custGeom>
          <a:blipFill rotWithShape="1">
            <a:blip r:embed="rId6">
              <a:alphaModFix/>
            </a:blip>
            <a:stretch>
              <a:fillRect b="0" l="0" r="0" t="0"/>
            </a:stretch>
          </a:blipFill>
          <a:ln>
            <a:noFill/>
          </a:ln>
        </p:spPr>
      </p:sp>
      <p:sp>
        <p:nvSpPr>
          <p:cNvPr id="111" name="Google Shape;111;p3"/>
          <p:cNvSpPr txBox="1"/>
          <p:nvPr/>
        </p:nvSpPr>
        <p:spPr>
          <a:xfrm>
            <a:off x="7766475" y="2465550"/>
            <a:ext cx="8477100" cy="113490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i="0" lang="en-US" sz="7373" u="none" cap="none" strike="noStrike">
                <a:solidFill>
                  <a:srgbClr val="DD724D"/>
                </a:solidFill>
                <a:latin typeface="Nunito"/>
                <a:ea typeface="Nunito"/>
                <a:cs typeface="Nunito"/>
                <a:sym typeface="Nunito"/>
              </a:rPr>
              <a:t>Introduction</a:t>
            </a:r>
            <a:endParaRPr b="1">
              <a:latin typeface="Nunito"/>
              <a:ea typeface="Nunito"/>
              <a:cs typeface="Nunito"/>
              <a:sym typeface="Nunito"/>
            </a:endParaRPr>
          </a:p>
        </p:txBody>
      </p:sp>
      <p:sp>
        <p:nvSpPr>
          <p:cNvPr id="112" name="Google Shape;112;p3"/>
          <p:cNvSpPr txBox="1"/>
          <p:nvPr/>
        </p:nvSpPr>
        <p:spPr>
          <a:xfrm>
            <a:off x="7766475" y="4057650"/>
            <a:ext cx="9454500" cy="5264700"/>
          </a:xfrm>
          <a:prstGeom prst="rect">
            <a:avLst/>
          </a:prstGeom>
          <a:noFill/>
          <a:ln>
            <a:noFill/>
          </a:ln>
        </p:spPr>
        <p:txBody>
          <a:bodyPr anchorCtr="0" anchor="ctr" bIns="0" lIns="0" spcFirstLastPara="1" rIns="0" wrap="square" tIns="0">
            <a:noAutofit/>
          </a:bodyPr>
          <a:lstStyle/>
          <a:p>
            <a:pPr indent="0" lvl="0" marL="0" marR="0" rtl="0" algn="just">
              <a:lnSpc>
                <a:spcPct val="170000"/>
              </a:lnSpc>
              <a:spcBef>
                <a:spcPts val="0"/>
              </a:spcBef>
              <a:spcAft>
                <a:spcPts val="0"/>
              </a:spcAft>
              <a:buNone/>
            </a:pPr>
            <a:r>
              <a:rPr i="0" lang="en-US" sz="2600" u="none" cap="none" strike="noStrike">
                <a:solidFill>
                  <a:srgbClr val="DD724D"/>
                </a:solidFill>
                <a:latin typeface="Nunito SemiBold"/>
                <a:ea typeface="Nunito SemiBold"/>
                <a:cs typeface="Nunito SemiBold"/>
                <a:sym typeface="Nunito SemiBold"/>
              </a:rPr>
              <a:t>Grocery stores play a vital role in the daily lives of consumers, serving as essential providers of food and household items. With an extensive range of perishable and non-perishable products, these establishments face unique challenges in maintaining quality and ensuring customer satisfaction. Effective quality management is critical for grocery stores, not only to meet customer expectations but also to optimize operational efficiency and reduce financial losses.</a:t>
            </a:r>
            <a:endParaRPr sz="2000">
              <a:latin typeface="Nunito SemiBold"/>
              <a:ea typeface="Nunito SemiBold"/>
              <a:cs typeface="Nunito SemiBold"/>
              <a:sym typeface="Nunito SemiBold"/>
            </a:endParaRPr>
          </a:p>
        </p:txBody>
      </p:sp>
      <p:sp>
        <p:nvSpPr>
          <p:cNvPr id="113" name="Google Shape;113;p3"/>
          <p:cNvSpPr/>
          <p:nvPr/>
        </p:nvSpPr>
        <p:spPr>
          <a:xfrm rot="-3101880">
            <a:off x="15676871" y="-1384291"/>
            <a:ext cx="3764348" cy="4116086"/>
          </a:xfrm>
          <a:custGeom>
            <a:rect b="b" l="l" r="r" t="t"/>
            <a:pathLst>
              <a:path extrusionOk="0" h="4114800" w="3763172">
                <a:moveTo>
                  <a:pt x="0" y="0"/>
                </a:moveTo>
                <a:lnTo>
                  <a:pt x="3763171" y="0"/>
                </a:lnTo>
                <a:lnTo>
                  <a:pt x="3763171" y="4114800"/>
                </a:lnTo>
                <a:lnTo>
                  <a:pt x="0" y="4114800"/>
                </a:lnTo>
                <a:lnTo>
                  <a:pt x="0" y="0"/>
                </a:lnTo>
                <a:close/>
              </a:path>
            </a:pathLst>
          </a:custGeom>
          <a:blipFill rotWithShape="1">
            <a:blip r:embed="rId7">
              <a:alphaModFix/>
            </a:blip>
            <a:stretch>
              <a:fillRect b="0" l="0" r="0" t="0"/>
            </a:stretch>
          </a:blipFill>
          <a:ln>
            <a:noFill/>
          </a:ln>
        </p:spPr>
      </p:sp>
      <p:sp>
        <p:nvSpPr>
          <p:cNvPr id="114" name="Google Shape;114;p3"/>
          <p:cNvSpPr/>
          <p:nvPr/>
        </p:nvSpPr>
        <p:spPr>
          <a:xfrm rot="-1301707">
            <a:off x="14624632" y="711586"/>
            <a:ext cx="1344075" cy="1744680"/>
          </a:xfrm>
          <a:custGeom>
            <a:rect b="b" l="l" r="r" t="t"/>
            <a:pathLst>
              <a:path extrusionOk="0" h="1743112" w="1342867">
                <a:moveTo>
                  <a:pt x="0" y="0"/>
                </a:moveTo>
                <a:lnTo>
                  <a:pt x="1342867" y="0"/>
                </a:lnTo>
                <a:lnTo>
                  <a:pt x="1342867" y="1743112"/>
                </a:lnTo>
                <a:lnTo>
                  <a:pt x="0" y="1743112"/>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18" name="Shape 118"/>
        <p:cNvGrpSpPr/>
        <p:nvPr/>
      </p:nvGrpSpPr>
      <p:grpSpPr>
        <a:xfrm>
          <a:off x="0" y="0"/>
          <a:ext cx="0" cy="0"/>
          <a:chOff x="0" y="0"/>
          <a:chExt cx="0" cy="0"/>
        </a:xfrm>
      </p:grpSpPr>
      <p:sp>
        <p:nvSpPr>
          <p:cNvPr id="119" name="Google Shape;119;p4"/>
          <p:cNvSpPr/>
          <p:nvPr/>
        </p:nvSpPr>
        <p:spPr>
          <a:xfrm flipH="1">
            <a:off x="5098354" y="0"/>
            <a:ext cx="14065945" cy="11494962"/>
          </a:xfrm>
          <a:custGeom>
            <a:rect b="b" l="l" r="r" t="t"/>
            <a:pathLst>
              <a:path extrusionOk="0" h="11494962" w="9819159">
                <a:moveTo>
                  <a:pt x="9819160" y="0"/>
                </a:moveTo>
                <a:lnTo>
                  <a:pt x="0" y="0"/>
                </a:lnTo>
                <a:lnTo>
                  <a:pt x="0" y="11494963"/>
                </a:lnTo>
                <a:lnTo>
                  <a:pt x="9819160" y="11494963"/>
                </a:lnTo>
                <a:lnTo>
                  <a:pt x="9819160" y="0"/>
                </a:lnTo>
                <a:close/>
              </a:path>
            </a:pathLst>
          </a:custGeom>
          <a:blipFill rotWithShape="1">
            <a:blip r:embed="rId3">
              <a:alphaModFix/>
            </a:blip>
            <a:stretch>
              <a:fillRect b="0" l="0" r="0" t="0"/>
            </a:stretch>
          </a:blipFill>
          <a:ln>
            <a:noFill/>
          </a:ln>
        </p:spPr>
      </p:sp>
      <p:sp>
        <p:nvSpPr>
          <p:cNvPr id="120" name="Google Shape;120;p4"/>
          <p:cNvSpPr/>
          <p:nvPr/>
        </p:nvSpPr>
        <p:spPr>
          <a:xfrm>
            <a:off x="13702652" y="5452126"/>
            <a:ext cx="5074267" cy="4834882"/>
          </a:xfrm>
          <a:custGeom>
            <a:rect b="b" l="l" r="r" t="t"/>
            <a:pathLst>
              <a:path extrusionOk="0" h="9079590" w="10303081">
                <a:moveTo>
                  <a:pt x="0" y="0"/>
                </a:moveTo>
                <a:lnTo>
                  <a:pt x="10303081" y="0"/>
                </a:lnTo>
                <a:lnTo>
                  <a:pt x="10303081" y="9079590"/>
                </a:lnTo>
                <a:lnTo>
                  <a:pt x="0" y="9079590"/>
                </a:lnTo>
                <a:lnTo>
                  <a:pt x="0" y="0"/>
                </a:lnTo>
                <a:close/>
              </a:path>
            </a:pathLst>
          </a:custGeom>
          <a:blipFill rotWithShape="1">
            <a:blip r:embed="rId4">
              <a:alphaModFix/>
            </a:blip>
            <a:stretch>
              <a:fillRect b="0" l="0" r="0" t="0"/>
            </a:stretch>
          </a:blipFill>
          <a:ln>
            <a:noFill/>
          </a:ln>
        </p:spPr>
      </p:sp>
      <p:sp>
        <p:nvSpPr>
          <p:cNvPr id="121" name="Google Shape;121;p4"/>
          <p:cNvSpPr txBox="1"/>
          <p:nvPr/>
        </p:nvSpPr>
        <p:spPr>
          <a:xfrm>
            <a:off x="857255" y="2294093"/>
            <a:ext cx="8331000" cy="996300"/>
          </a:xfrm>
          <a:prstGeom prst="rect">
            <a:avLst/>
          </a:prstGeom>
          <a:noFill/>
          <a:ln>
            <a:noFill/>
          </a:ln>
        </p:spPr>
        <p:txBody>
          <a:bodyPr anchorCtr="0" anchor="t" bIns="0" lIns="0" spcFirstLastPara="1" rIns="0" wrap="square" tIns="0">
            <a:spAutoFit/>
          </a:bodyPr>
          <a:lstStyle/>
          <a:p>
            <a:pPr indent="0" lvl="0" marL="0" marR="0" rtl="0" algn="just">
              <a:lnSpc>
                <a:spcPct val="139997"/>
              </a:lnSpc>
              <a:spcBef>
                <a:spcPts val="0"/>
              </a:spcBef>
              <a:spcAft>
                <a:spcPts val="0"/>
              </a:spcAft>
              <a:buNone/>
            </a:pPr>
            <a:r>
              <a:rPr b="1" lang="en-US" sz="6473">
                <a:solidFill>
                  <a:srgbClr val="DD724D"/>
                </a:solidFill>
                <a:latin typeface="Nunito"/>
                <a:ea typeface="Nunito"/>
                <a:cs typeface="Nunito"/>
                <a:sym typeface="Nunito"/>
              </a:rPr>
              <a:t>Quality Cost Analysis</a:t>
            </a:r>
            <a:endParaRPr b="1" sz="6273">
              <a:latin typeface="Nunito"/>
              <a:ea typeface="Nunito"/>
              <a:cs typeface="Nunito"/>
              <a:sym typeface="Nunito"/>
            </a:endParaRPr>
          </a:p>
        </p:txBody>
      </p:sp>
      <p:sp>
        <p:nvSpPr>
          <p:cNvPr id="122" name="Google Shape;122;p4"/>
          <p:cNvSpPr/>
          <p:nvPr/>
        </p:nvSpPr>
        <p:spPr>
          <a:xfrm rot="-3101880">
            <a:off x="14500493" y="-557017"/>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23" name="Google Shape;123;p4"/>
          <p:cNvSpPr/>
          <p:nvPr/>
        </p:nvSpPr>
        <p:spPr>
          <a:xfrm rot="-3101880">
            <a:off x="-1938666" y="8225960"/>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24" name="Google Shape;124;p4"/>
          <p:cNvSpPr/>
          <p:nvPr/>
        </p:nvSpPr>
        <p:spPr>
          <a:xfrm rot="-10411987">
            <a:off x="317603" y="257487"/>
            <a:ext cx="1341330" cy="1741117"/>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6">
              <a:alphaModFix/>
            </a:blip>
            <a:stretch>
              <a:fillRect b="0" l="0" r="0" t="0"/>
            </a:stretch>
          </a:blipFill>
          <a:ln>
            <a:noFill/>
          </a:ln>
        </p:spPr>
      </p:sp>
      <p:sp>
        <p:nvSpPr>
          <p:cNvPr id="125" name="Google Shape;125;p4"/>
          <p:cNvSpPr txBox="1"/>
          <p:nvPr/>
        </p:nvSpPr>
        <p:spPr>
          <a:xfrm>
            <a:off x="857250" y="3429000"/>
            <a:ext cx="12356400" cy="5394300"/>
          </a:xfrm>
          <a:prstGeom prst="rect">
            <a:avLst/>
          </a:prstGeom>
          <a:noFill/>
          <a:ln>
            <a:noFill/>
          </a:ln>
        </p:spPr>
        <p:txBody>
          <a:bodyPr anchorCtr="0" anchor="ctr" bIns="0" lIns="0" spcFirstLastPara="1" rIns="0" wrap="square" tIns="0">
            <a:noAutofit/>
          </a:bodyPr>
          <a:lstStyle/>
          <a:p>
            <a:pPr indent="0" lvl="0" marL="0" marR="0" rtl="0" algn="just">
              <a:lnSpc>
                <a:spcPct val="170000"/>
              </a:lnSpc>
              <a:spcBef>
                <a:spcPts val="0"/>
              </a:spcBef>
              <a:spcAft>
                <a:spcPts val="0"/>
              </a:spcAft>
              <a:buNone/>
            </a:pPr>
            <a:r>
              <a:rPr lang="en-US" sz="2600">
                <a:solidFill>
                  <a:srgbClr val="DD724D"/>
                </a:solidFill>
                <a:latin typeface="Nunito SemiBold"/>
                <a:ea typeface="Nunito SemiBold"/>
                <a:cs typeface="Nunito SemiBold"/>
                <a:sym typeface="Nunito SemiBold"/>
              </a:rPr>
              <a:t>Quality cost analysis is a valuable tool for grocery stores to identify and evaluate the costs associated with preventing, detecting, and addressing defects in their products and services. This analysis categorizes costs into four primary areas: internal failure costs, external failure costs, prevention costs, and appraisal costs. By examining these categories, grocery stores can gain insights into their quality management processes, pinpoint areas for improvement, and ultimately enhance their overall performance.</a:t>
            </a:r>
            <a:endParaRPr sz="2600">
              <a:solidFill>
                <a:srgbClr val="DD724D"/>
              </a:solidFill>
              <a:latin typeface="Nunito SemiBold"/>
              <a:ea typeface="Nunito SemiBold"/>
              <a:cs typeface="Nunito SemiBold"/>
              <a:sym typeface="Nunito SemiBold"/>
            </a:endParaRPr>
          </a:p>
        </p:txBody>
      </p:sp>
      <p:sp>
        <p:nvSpPr>
          <p:cNvPr id="126" name="Google Shape;126;p4"/>
          <p:cNvSpPr/>
          <p:nvPr/>
        </p:nvSpPr>
        <p:spPr>
          <a:xfrm>
            <a:off x="11285777" y="187502"/>
            <a:ext cx="2851012" cy="2845829"/>
          </a:xfrm>
          <a:custGeom>
            <a:rect b="b" l="l" r="r" t="t"/>
            <a:pathLst>
              <a:path extrusionOk="0" h="3683921" w="3690631">
                <a:moveTo>
                  <a:pt x="0" y="0"/>
                </a:moveTo>
                <a:lnTo>
                  <a:pt x="3690631" y="0"/>
                </a:lnTo>
                <a:lnTo>
                  <a:pt x="3690631" y="3683921"/>
                </a:lnTo>
                <a:lnTo>
                  <a:pt x="0" y="3683921"/>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30" name="Shape 130"/>
        <p:cNvGrpSpPr/>
        <p:nvPr/>
      </p:nvGrpSpPr>
      <p:grpSpPr>
        <a:xfrm>
          <a:off x="0" y="0"/>
          <a:ext cx="0" cy="0"/>
          <a:chOff x="0" y="0"/>
          <a:chExt cx="0" cy="0"/>
        </a:xfrm>
      </p:grpSpPr>
      <p:sp>
        <p:nvSpPr>
          <p:cNvPr id="131" name="Google Shape;131;p5"/>
          <p:cNvSpPr/>
          <p:nvPr/>
        </p:nvSpPr>
        <p:spPr>
          <a:xfrm rot="-5400000">
            <a:off x="6652672" y="6308348"/>
            <a:ext cx="5388025" cy="8567179"/>
          </a:xfrm>
          <a:custGeom>
            <a:rect b="b" l="l" r="r" t="t"/>
            <a:pathLst>
              <a:path extrusionOk="0" h="13282448" w="10312010">
                <a:moveTo>
                  <a:pt x="0" y="0"/>
                </a:moveTo>
                <a:lnTo>
                  <a:pt x="10312010" y="0"/>
                </a:lnTo>
                <a:lnTo>
                  <a:pt x="10312010" y="13282448"/>
                </a:lnTo>
                <a:lnTo>
                  <a:pt x="0" y="13282448"/>
                </a:lnTo>
                <a:lnTo>
                  <a:pt x="0" y="0"/>
                </a:lnTo>
                <a:close/>
              </a:path>
            </a:pathLst>
          </a:custGeom>
          <a:blipFill rotWithShape="1">
            <a:blip r:embed="rId3">
              <a:alphaModFix/>
            </a:blip>
            <a:stretch>
              <a:fillRect b="0" l="0" r="0" t="0"/>
            </a:stretch>
          </a:blipFill>
          <a:ln>
            <a:noFill/>
          </a:ln>
        </p:spPr>
      </p:sp>
      <p:sp>
        <p:nvSpPr>
          <p:cNvPr id="132" name="Google Shape;132;p5"/>
          <p:cNvSpPr/>
          <p:nvPr/>
        </p:nvSpPr>
        <p:spPr>
          <a:xfrm>
            <a:off x="7579766" y="7824750"/>
            <a:ext cx="1266696" cy="2660032"/>
          </a:xfrm>
          <a:custGeom>
            <a:rect b="b" l="l" r="r" t="t"/>
            <a:pathLst>
              <a:path extrusionOk="0" h="3841202" w="1512473">
                <a:moveTo>
                  <a:pt x="0" y="0"/>
                </a:moveTo>
                <a:lnTo>
                  <a:pt x="1512474" y="0"/>
                </a:lnTo>
                <a:lnTo>
                  <a:pt x="1512474" y="3841202"/>
                </a:lnTo>
                <a:lnTo>
                  <a:pt x="0" y="3841202"/>
                </a:lnTo>
                <a:lnTo>
                  <a:pt x="0" y="0"/>
                </a:lnTo>
                <a:close/>
              </a:path>
            </a:pathLst>
          </a:custGeom>
          <a:blipFill rotWithShape="1">
            <a:blip r:embed="rId4">
              <a:alphaModFix/>
            </a:blip>
            <a:stretch>
              <a:fillRect b="0" l="0" r="0" t="0"/>
            </a:stretch>
          </a:blipFill>
          <a:ln>
            <a:noFill/>
          </a:ln>
        </p:spPr>
      </p:sp>
      <p:sp>
        <p:nvSpPr>
          <p:cNvPr id="133" name="Google Shape;133;p5"/>
          <p:cNvSpPr/>
          <p:nvPr/>
        </p:nvSpPr>
        <p:spPr>
          <a:xfrm>
            <a:off x="4657738" y="8199622"/>
            <a:ext cx="3017499" cy="2404620"/>
          </a:xfrm>
          <a:custGeom>
            <a:rect b="b" l="l" r="r" t="t"/>
            <a:pathLst>
              <a:path extrusionOk="0" h="3472376" w="3602984">
                <a:moveTo>
                  <a:pt x="0" y="0"/>
                </a:moveTo>
                <a:lnTo>
                  <a:pt x="3602985" y="0"/>
                </a:lnTo>
                <a:lnTo>
                  <a:pt x="3602985" y="3472376"/>
                </a:lnTo>
                <a:lnTo>
                  <a:pt x="0" y="3472376"/>
                </a:lnTo>
                <a:lnTo>
                  <a:pt x="0" y="0"/>
                </a:lnTo>
                <a:close/>
              </a:path>
            </a:pathLst>
          </a:custGeom>
          <a:blipFill rotWithShape="1">
            <a:blip r:embed="rId5">
              <a:alphaModFix/>
            </a:blip>
            <a:stretch>
              <a:fillRect b="0" l="0" r="0" t="0"/>
            </a:stretch>
          </a:blipFill>
          <a:ln>
            <a:noFill/>
          </a:ln>
        </p:spPr>
      </p:sp>
      <p:sp>
        <p:nvSpPr>
          <p:cNvPr id="134" name="Google Shape;134;p5"/>
          <p:cNvSpPr/>
          <p:nvPr/>
        </p:nvSpPr>
        <p:spPr>
          <a:xfrm>
            <a:off x="10495571" y="8429855"/>
            <a:ext cx="2869915" cy="2051368"/>
          </a:xfrm>
          <a:custGeom>
            <a:rect b="b" l="l" r="r" t="t"/>
            <a:pathLst>
              <a:path extrusionOk="0" h="2681527" w="3206609">
                <a:moveTo>
                  <a:pt x="0" y="0"/>
                </a:moveTo>
                <a:lnTo>
                  <a:pt x="3206609" y="0"/>
                </a:lnTo>
                <a:lnTo>
                  <a:pt x="3206609" y="2681527"/>
                </a:lnTo>
                <a:lnTo>
                  <a:pt x="0" y="2681527"/>
                </a:lnTo>
                <a:lnTo>
                  <a:pt x="0" y="0"/>
                </a:lnTo>
                <a:close/>
              </a:path>
            </a:pathLst>
          </a:custGeom>
          <a:blipFill rotWithShape="1">
            <a:blip r:embed="rId6">
              <a:alphaModFix/>
            </a:blip>
            <a:stretch>
              <a:fillRect b="0" l="0" r="0" t="0"/>
            </a:stretch>
          </a:blipFill>
          <a:ln>
            <a:noFill/>
          </a:ln>
        </p:spPr>
      </p:sp>
      <p:sp>
        <p:nvSpPr>
          <p:cNvPr id="135" name="Google Shape;135;p5"/>
          <p:cNvSpPr/>
          <p:nvPr/>
        </p:nvSpPr>
        <p:spPr>
          <a:xfrm rot="671123">
            <a:off x="8881103" y="8432215"/>
            <a:ext cx="1689356" cy="2051729"/>
          </a:xfrm>
          <a:custGeom>
            <a:rect b="b" l="l" r="r" t="t"/>
            <a:pathLst>
              <a:path extrusionOk="0" h="2522043" w="1872617">
                <a:moveTo>
                  <a:pt x="0" y="0"/>
                </a:moveTo>
                <a:lnTo>
                  <a:pt x="1872617" y="0"/>
                </a:lnTo>
                <a:lnTo>
                  <a:pt x="1872617" y="2522043"/>
                </a:lnTo>
                <a:lnTo>
                  <a:pt x="0" y="2522043"/>
                </a:lnTo>
                <a:lnTo>
                  <a:pt x="0" y="0"/>
                </a:lnTo>
                <a:close/>
              </a:path>
            </a:pathLst>
          </a:custGeom>
          <a:blipFill rotWithShape="1">
            <a:blip r:embed="rId7">
              <a:alphaModFix/>
            </a:blip>
            <a:stretch>
              <a:fillRect b="0" l="0" r="0" t="0"/>
            </a:stretch>
          </a:blipFill>
          <a:ln>
            <a:noFill/>
          </a:ln>
        </p:spPr>
      </p:sp>
      <p:sp>
        <p:nvSpPr>
          <p:cNvPr id="136" name="Google Shape;136;p5"/>
          <p:cNvSpPr txBox="1"/>
          <p:nvPr/>
        </p:nvSpPr>
        <p:spPr>
          <a:xfrm>
            <a:off x="1981200" y="895700"/>
            <a:ext cx="148971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E"/>
                </a:solidFill>
                <a:latin typeface="Nunito"/>
                <a:ea typeface="Nunito"/>
                <a:cs typeface="Nunito"/>
                <a:sym typeface="Nunito"/>
              </a:rPr>
              <a:t>Internal Failure Quality Costs</a:t>
            </a:r>
            <a:endParaRPr b="1" sz="5900">
              <a:solidFill>
                <a:srgbClr val="DD724E"/>
              </a:solidFill>
              <a:latin typeface="Nunito"/>
              <a:ea typeface="Nunito"/>
              <a:cs typeface="Nunito"/>
              <a:sym typeface="Nunito"/>
            </a:endParaRPr>
          </a:p>
        </p:txBody>
      </p:sp>
      <p:sp>
        <p:nvSpPr>
          <p:cNvPr id="137" name="Google Shape;137;p5"/>
          <p:cNvSpPr txBox="1"/>
          <p:nvPr/>
        </p:nvSpPr>
        <p:spPr>
          <a:xfrm>
            <a:off x="1981200" y="2083675"/>
            <a:ext cx="14897100" cy="5461200"/>
          </a:xfrm>
          <a:prstGeom prst="rect">
            <a:avLst/>
          </a:prstGeom>
          <a:noFill/>
          <a:ln>
            <a:noFill/>
          </a:ln>
        </p:spPr>
        <p:txBody>
          <a:bodyPr anchorCtr="0" anchor="ctr" bIns="0" lIns="0" spcFirstLastPara="1" rIns="0" wrap="square" tIns="0">
            <a:noAutofit/>
          </a:bodyPr>
          <a:lstStyle/>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Expired or Spoiled Inventory</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If perishable goods go bad due to poor stock rotation or inadequate storage conditions, they must be discarded resulting in waste</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Damaged Goods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Grocery items may be damaged during storage, handling, or transport within the store.  This results in them having to be written off – and ultimately a financial loss</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Rework Costs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If products are mislabeled or improperly packaged (incorrect pricing tags or barcodes), the store must spend time and resources correcting the issues before they are ready for sale</a:t>
            </a:r>
            <a:endParaRPr sz="2600">
              <a:solidFill>
                <a:srgbClr val="DD724F"/>
              </a:solidFill>
              <a:latin typeface="Nunito SemiBold"/>
              <a:ea typeface="Nunito SemiBold"/>
              <a:cs typeface="Nunito SemiBold"/>
              <a:sym typeface="Nunito SemiBold"/>
            </a:endParaRPr>
          </a:p>
        </p:txBody>
      </p:sp>
      <p:sp>
        <p:nvSpPr>
          <p:cNvPr id="138" name="Google Shape;138;p5"/>
          <p:cNvSpPr/>
          <p:nvPr/>
        </p:nvSpPr>
        <p:spPr>
          <a:xfrm rot="-3098253">
            <a:off x="-2159794" y="-1397554"/>
            <a:ext cx="3763172" cy="4114800"/>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8">
              <a:alphaModFix/>
            </a:blip>
            <a:stretch>
              <a:fillRect b="0" l="0" r="0" t="0"/>
            </a:stretch>
          </a:blipFill>
          <a:ln>
            <a:noFill/>
          </a:ln>
        </p:spPr>
      </p:sp>
      <p:sp>
        <p:nvSpPr>
          <p:cNvPr id="139" name="Google Shape;139;p5"/>
          <p:cNvSpPr/>
          <p:nvPr/>
        </p:nvSpPr>
        <p:spPr>
          <a:xfrm rot="-3098253">
            <a:off x="17343895" y="4596596"/>
            <a:ext cx="3763172" cy="4114800"/>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8">
              <a:alphaModFix/>
            </a:blip>
            <a:stretch>
              <a:fillRect b="0" l="0" r="0" t="0"/>
            </a:stretch>
          </a:blipFill>
          <a:ln>
            <a:noFill/>
          </a:ln>
        </p:spPr>
      </p:sp>
      <p:sp>
        <p:nvSpPr>
          <p:cNvPr id="140" name="Google Shape;140;p5"/>
          <p:cNvSpPr/>
          <p:nvPr/>
        </p:nvSpPr>
        <p:spPr>
          <a:xfrm rot="8921554">
            <a:off x="1307872" y="7439747"/>
            <a:ext cx="1343823" cy="1744354"/>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9">
              <a:alphaModFix/>
            </a:blip>
            <a:stretch>
              <a:fillRect b="0" l="0" r="0" t="0"/>
            </a:stretch>
          </a:blipFill>
          <a:ln>
            <a:noFill/>
          </a:ln>
        </p:spPr>
      </p:sp>
      <p:sp>
        <p:nvSpPr>
          <p:cNvPr id="141" name="Google Shape;141;p5"/>
          <p:cNvSpPr/>
          <p:nvPr/>
        </p:nvSpPr>
        <p:spPr>
          <a:xfrm rot="8921554">
            <a:off x="15470739" y="8046911"/>
            <a:ext cx="1343823" cy="1744354"/>
          </a:xfrm>
          <a:custGeom>
            <a:rect b="b" l="l" r="r" t="t"/>
            <a:pathLst>
              <a:path extrusionOk="0" h="1743112" w="1342867">
                <a:moveTo>
                  <a:pt x="0" y="0"/>
                </a:moveTo>
                <a:lnTo>
                  <a:pt x="1342868" y="0"/>
                </a:lnTo>
                <a:lnTo>
                  <a:pt x="1342868" y="1743112"/>
                </a:lnTo>
                <a:lnTo>
                  <a:pt x="0" y="1743112"/>
                </a:lnTo>
                <a:lnTo>
                  <a:pt x="0" y="0"/>
                </a:lnTo>
                <a:close/>
              </a:path>
            </a:pathLst>
          </a:custGeom>
          <a:blipFill rotWithShape="1">
            <a:blip r:embed="rId9">
              <a:alphaModFix/>
            </a:blip>
            <a:stretch>
              <a:fillRect b="0" l="0" r="0" t="0"/>
            </a:stretch>
          </a:blipFill>
          <a:ln>
            <a:noFill/>
          </a:ln>
        </p:spPr>
      </p:sp>
      <p:sp>
        <p:nvSpPr>
          <p:cNvPr id="142" name="Google Shape;142;p5"/>
          <p:cNvSpPr/>
          <p:nvPr/>
        </p:nvSpPr>
        <p:spPr>
          <a:xfrm rot="1326988">
            <a:off x="15797682" y="427415"/>
            <a:ext cx="2224925" cy="1844665"/>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46" name="Shape 146"/>
        <p:cNvGrpSpPr/>
        <p:nvPr/>
      </p:nvGrpSpPr>
      <p:grpSpPr>
        <a:xfrm>
          <a:off x="0" y="0"/>
          <a:ext cx="0" cy="0"/>
          <a:chOff x="0" y="0"/>
          <a:chExt cx="0" cy="0"/>
        </a:xfrm>
      </p:grpSpPr>
      <p:sp>
        <p:nvSpPr>
          <p:cNvPr id="147" name="Google Shape;147;g30ef78e4265_0_7"/>
          <p:cNvSpPr/>
          <p:nvPr/>
        </p:nvSpPr>
        <p:spPr>
          <a:xfrm rot="-5400000">
            <a:off x="6412477" y="6872078"/>
            <a:ext cx="5233345" cy="8401148"/>
          </a:xfrm>
          <a:custGeom>
            <a:rect b="b" l="l" r="r" t="t"/>
            <a:pathLst>
              <a:path extrusionOk="0" h="13282448" w="10312010">
                <a:moveTo>
                  <a:pt x="0" y="0"/>
                </a:moveTo>
                <a:lnTo>
                  <a:pt x="10312010" y="0"/>
                </a:lnTo>
                <a:lnTo>
                  <a:pt x="10312010" y="13282448"/>
                </a:lnTo>
                <a:lnTo>
                  <a:pt x="0" y="13282448"/>
                </a:lnTo>
                <a:lnTo>
                  <a:pt x="0" y="0"/>
                </a:lnTo>
                <a:close/>
              </a:path>
            </a:pathLst>
          </a:custGeom>
          <a:blipFill rotWithShape="1">
            <a:blip r:embed="rId3">
              <a:alphaModFix/>
            </a:blip>
            <a:stretch>
              <a:fillRect b="0" l="0" r="0" t="0"/>
            </a:stretch>
          </a:blipFill>
          <a:ln>
            <a:noFill/>
          </a:ln>
        </p:spPr>
      </p:sp>
      <p:sp>
        <p:nvSpPr>
          <p:cNvPr id="148" name="Google Shape;148;g30ef78e4265_0_7"/>
          <p:cNvSpPr/>
          <p:nvPr/>
        </p:nvSpPr>
        <p:spPr>
          <a:xfrm>
            <a:off x="5930627" y="7677150"/>
            <a:ext cx="6934992" cy="5260501"/>
          </a:xfrm>
          <a:custGeom>
            <a:rect b="b" l="l" r="r" t="t"/>
            <a:pathLst>
              <a:path extrusionOk="0" h="6434863" w="5815507">
                <a:moveTo>
                  <a:pt x="0" y="0"/>
                </a:moveTo>
                <a:lnTo>
                  <a:pt x="5815507" y="0"/>
                </a:lnTo>
                <a:lnTo>
                  <a:pt x="5815507" y="6434863"/>
                </a:lnTo>
                <a:lnTo>
                  <a:pt x="0" y="6434863"/>
                </a:lnTo>
                <a:lnTo>
                  <a:pt x="0" y="0"/>
                </a:lnTo>
                <a:close/>
              </a:path>
            </a:pathLst>
          </a:custGeom>
          <a:blipFill rotWithShape="1">
            <a:blip r:embed="rId4">
              <a:alphaModFix/>
            </a:blip>
            <a:stretch>
              <a:fillRect b="0" l="0" r="0" t="0"/>
            </a:stretch>
          </a:blipFill>
          <a:ln>
            <a:noFill/>
          </a:ln>
        </p:spPr>
      </p:sp>
      <p:sp>
        <p:nvSpPr>
          <p:cNvPr id="149" name="Google Shape;149;g30ef78e4265_0_7"/>
          <p:cNvSpPr txBox="1"/>
          <p:nvPr/>
        </p:nvSpPr>
        <p:spPr>
          <a:xfrm>
            <a:off x="1981200" y="895700"/>
            <a:ext cx="148971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E"/>
                </a:solidFill>
                <a:latin typeface="Nunito"/>
                <a:ea typeface="Nunito"/>
                <a:cs typeface="Nunito"/>
                <a:sym typeface="Nunito"/>
              </a:rPr>
              <a:t>Externa</a:t>
            </a:r>
            <a:r>
              <a:rPr b="1" lang="en-US" sz="5900">
                <a:solidFill>
                  <a:srgbClr val="DD724E"/>
                </a:solidFill>
                <a:latin typeface="Nunito"/>
                <a:ea typeface="Nunito"/>
                <a:cs typeface="Nunito"/>
                <a:sym typeface="Nunito"/>
              </a:rPr>
              <a:t>l Failure Quality Costs</a:t>
            </a:r>
            <a:endParaRPr b="1" sz="5900">
              <a:solidFill>
                <a:srgbClr val="DD724E"/>
              </a:solidFill>
              <a:latin typeface="Nunito"/>
              <a:ea typeface="Nunito"/>
              <a:cs typeface="Nunito"/>
              <a:sym typeface="Nunito"/>
            </a:endParaRPr>
          </a:p>
        </p:txBody>
      </p:sp>
      <p:sp>
        <p:nvSpPr>
          <p:cNvPr id="150" name="Google Shape;150;g30ef78e4265_0_7"/>
          <p:cNvSpPr txBox="1"/>
          <p:nvPr/>
        </p:nvSpPr>
        <p:spPr>
          <a:xfrm>
            <a:off x="1981200" y="1899050"/>
            <a:ext cx="14897100" cy="5883900"/>
          </a:xfrm>
          <a:prstGeom prst="rect">
            <a:avLst/>
          </a:prstGeom>
          <a:noFill/>
          <a:ln>
            <a:noFill/>
          </a:ln>
        </p:spPr>
        <p:txBody>
          <a:bodyPr anchorCtr="0" anchor="ctr" bIns="0" lIns="0" spcFirstLastPara="1" rIns="0" wrap="square" tIns="0">
            <a:noAutofit/>
          </a:bodyPr>
          <a:lstStyle/>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Customer Complaints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Customer complaints cause the store to incur costs associated with resolving said complaints including labor and customer service resources</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Product Returns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The return of expired/defective/poor quality products results in a loss of revenue and also incurred costs related to restocking and/or disposal</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Health and Safety Issues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If a customer becomes ill due to consuming expired or contaminated food, the store could face legal liabilities which could be costly to resolve</a:t>
            </a:r>
            <a:endParaRPr sz="2600">
              <a:solidFill>
                <a:srgbClr val="DD724F"/>
              </a:solidFill>
              <a:latin typeface="Nunito SemiBold"/>
              <a:ea typeface="Nunito SemiBold"/>
              <a:cs typeface="Nunito SemiBold"/>
              <a:sym typeface="Nunito SemiBold"/>
            </a:endParaRPr>
          </a:p>
        </p:txBody>
      </p:sp>
      <p:sp>
        <p:nvSpPr>
          <p:cNvPr id="151" name="Google Shape;151;g30ef78e4265_0_7"/>
          <p:cNvSpPr/>
          <p:nvPr/>
        </p:nvSpPr>
        <p:spPr>
          <a:xfrm rot="-3101880">
            <a:off x="-2159724" y="-1401194"/>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52" name="Google Shape;152;g30ef78e4265_0_7"/>
          <p:cNvSpPr/>
          <p:nvPr/>
        </p:nvSpPr>
        <p:spPr>
          <a:xfrm rot="-3101880">
            <a:off x="17343965" y="4592956"/>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5">
              <a:alphaModFix/>
            </a:blip>
            <a:stretch>
              <a:fillRect b="0" l="0" r="0" t="0"/>
            </a:stretch>
          </a:blipFill>
          <a:ln>
            <a:noFill/>
          </a:ln>
        </p:spPr>
      </p:sp>
      <p:sp>
        <p:nvSpPr>
          <p:cNvPr id="153" name="Google Shape;153;g30ef78e4265_0_7"/>
          <p:cNvSpPr/>
          <p:nvPr/>
        </p:nvSpPr>
        <p:spPr>
          <a:xfrm rot="8921554">
            <a:off x="1396122" y="7437122"/>
            <a:ext cx="1343823" cy="1744354"/>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6">
              <a:alphaModFix/>
            </a:blip>
            <a:stretch>
              <a:fillRect b="0" l="0" r="0" t="0"/>
            </a:stretch>
          </a:blipFill>
          <a:ln>
            <a:noFill/>
          </a:ln>
        </p:spPr>
      </p:sp>
      <p:sp>
        <p:nvSpPr>
          <p:cNvPr id="154" name="Google Shape;154;g30ef78e4265_0_7"/>
          <p:cNvSpPr/>
          <p:nvPr/>
        </p:nvSpPr>
        <p:spPr>
          <a:xfrm rot="8921554">
            <a:off x="15318339" y="7574811"/>
            <a:ext cx="1343823" cy="1744354"/>
          </a:xfrm>
          <a:custGeom>
            <a:rect b="b" l="l" r="r" t="t"/>
            <a:pathLst>
              <a:path extrusionOk="0" h="1743112" w="1342867">
                <a:moveTo>
                  <a:pt x="0" y="0"/>
                </a:moveTo>
                <a:lnTo>
                  <a:pt x="1342868" y="0"/>
                </a:lnTo>
                <a:lnTo>
                  <a:pt x="1342868" y="1743112"/>
                </a:lnTo>
                <a:lnTo>
                  <a:pt x="0" y="1743112"/>
                </a:lnTo>
                <a:lnTo>
                  <a:pt x="0" y="0"/>
                </a:lnTo>
                <a:close/>
              </a:path>
            </a:pathLst>
          </a:custGeom>
          <a:blipFill rotWithShape="1">
            <a:blip r:embed="rId6">
              <a:alphaModFix/>
            </a:blip>
            <a:stretch>
              <a:fillRect b="0" l="0" r="0" t="0"/>
            </a:stretch>
          </a:blipFill>
          <a:ln>
            <a:noFill/>
          </a:ln>
        </p:spPr>
      </p:sp>
      <p:sp>
        <p:nvSpPr>
          <p:cNvPr id="155" name="Google Shape;155;g30ef78e4265_0_7"/>
          <p:cNvSpPr/>
          <p:nvPr/>
        </p:nvSpPr>
        <p:spPr>
          <a:xfrm rot="1326988">
            <a:off x="15797682" y="427415"/>
            <a:ext cx="2224925" cy="1844665"/>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59" name="Shape 159"/>
        <p:cNvGrpSpPr/>
        <p:nvPr/>
      </p:nvGrpSpPr>
      <p:grpSpPr>
        <a:xfrm>
          <a:off x="0" y="0"/>
          <a:ext cx="0" cy="0"/>
          <a:chOff x="0" y="0"/>
          <a:chExt cx="0" cy="0"/>
        </a:xfrm>
      </p:grpSpPr>
      <p:sp>
        <p:nvSpPr>
          <p:cNvPr id="160" name="Google Shape;160;g30ef78e4265_0_22"/>
          <p:cNvSpPr txBox="1"/>
          <p:nvPr/>
        </p:nvSpPr>
        <p:spPr>
          <a:xfrm>
            <a:off x="1981200" y="895700"/>
            <a:ext cx="148971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E"/>
                </a:solidFill>
                <a:latin typeface="Nunito"/>
                <a:ea typeface="Nunito"/>
                <a:cs typeface="Nunito"/>
                <a:sym typeface="Nunito"/>
              </a:rPr>
              <a:t>Prevention Quality Costs</a:t>
            </a:r>
            <a:endParaRPr b="1" sz="5900">
              <a:solidFill>
                <a:srgbClr val="DD724E"/>
              </a:solidFill>
              <a:latin typeface="Nunito"/>
              <a:ea typeface="Nunito"/>
              <a:cs typeface="Nunito"/>
              <a:sym typeface="Nunito"/>
            </a:endParaRPr>
          </a:p>
        </p:txBody>
      </p:sp>
      <p:sp>
        <p:nvSpPr>
          <p:cNvPr id="161" name="Google Shape;161;g30ef78e4265_0_22"/>
          <p:cNvSpPr txBox="1"/>
          <p:nvPr/>
        </p:nvSpPr>
        <p:spPr>
          <a:xfrm>
            <a:off x="1981200" y="2215075"/>
            <a:ext cx="14897100" cy="5198400"/>
          </a:xfrm>
          <a:prstGeom prst="rect">
            <a:avLst/>
          </a:prstGeom>
          <a:noFill/>
          <a:ln>
            <a:noFill/>
          </a:ln>
        </p:spPr>
        <p:txBody>
          <a:bodyPr anchorCtr="0" anchor="ctr" bIns="0" lIns="0" spcFirstLastPara="1" rIns="0" wrap="square" tIns="0">
            <a:noAutofit/>
          </a:bodyPr>
          <a:lstStyle/>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Employee Training</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Costs related to ongoing training for staff on proper food handling, storage, stocking, customer service, etc.</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Inventory Management Systems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Investments in Inventory management software to track stock levels, expiration dates, and forecasting</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Pest Control Programs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Regularly implementing pest control measures in the store and storage areas to prevent contamination or damage to food products by pests such as insects or rodents</a:t>
            </a:r>
            <a:endParaRPr sz="2600">
              <a:solidFill>
                <a:srgbClr val="DD724F"/>
              </a:solidFill>
              <a:latin typeface="Nunito SemiBold"/>
              <a:ea typeface="Nunito SemiBold"/>
              <a:cs typeface="Nunito SemiBold"/>
              <a:sym typeface="Nunito SemiBold"/>
            </a:endParaRPr>
          </a:p>
        </p:txBody>
      </p:sp>
      <p:sp>
        <p:nvSpPr>
          <p:cNvPr id="162" name="Google Shape;162;g30ef78e4265_0_22"/>
          <p:cNvSpPr/>
          <p:nvPr/>
        </p:nvSpPr>
        <p:spPr>
          <a:xfrm rot="-3101880">
            <a:off x="-2159724" y="-1401194"/>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63" name="Google Shape;163;g30ef78e4265_0_22"/>
          <p:cNvSpPr/>
          <p:nvPr/>
        </p:nvSpPr>
        <p:spPr>
          <a:xfrm rot="-3101880">
            <a:off x="17343965" y="4592956"/>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64" name="Google Shape;164;g30ef78e4265_0_22"/>
          <p:cNvSpPr/>
          <p:nvPr/>
        </p:nvSpPr>
        <p:spPr>
          <a:xfrm rot="-5400000">
            <a:off x="6652672" y="6308348"/>
            <a:ext cx="5388025" cy="8567179"/>
          </a:xfrm>
          <a:custGeom>
            <a:rect b="b" l="l" r="r" t="t"/>
            <a:pathLst>
              <a:path extrusionOk="0" h="13282448" w="10312010">
                <a:moveTo>
                  <a:pt x="0" y="0"/>
                </a:moveTo>
                <a:lnTo>
                  <a:pt x="10312010" y="0"/>
                </a:lnTo>
                <a:lnTo>
                  <a:pt x="10312010" y="13282448"/>
                </a:lnTo>
                <a:lnTo>
                  <a:pt x="0" y="13282448"/>
                </a:lnTo>
                <a:lnTo>
                  <a:pt x="0" y="0"/>
                </a:lnTo>
                <a:close/>
              </a:path>
            </a:pathLst>
          </a:custGeom>
          <a:blipFill rotWithShape="1">
            <a:blip r:embed="rId4">
              <a:alphaModFix/>
            </a:blip>
            <a:stretch>
              <a:fillRect b="0" l="0" r="0" t="0"/>
            </a:stretch>
          </a:blipFill>
          <a:ln>
            <a:noFill/>
          </a:ln>
        </p:spPr>
      </p:sp>
      <p:sp>
        <p:nvSpPr>
          <p:cNvPr id="165" name="Google Shape;165;g30ef78e4265_0_22"/>
          <p:cNvSpPr/>
          <p:nvPr/>
        </p:nvSpPr>
        <p:spPr>
          <a:xfrm>
            <a:off x="7579766" y="7824750"/>
            <a:ext cx="1266696" cy="2660032"/>
          </a:xfrm>
          <a:custGeom>
            <a:rect b="b" l="l" r="r" t="t"/>
            <a:pathLst>
              <a:path extrusionOk="0" h="3841202" w="1512473">
                <a:moveTo>
                  <a:pt x="0" y="0"/>
                </a:moveTo>
                <a:lnTo>
                  <a:pt x="1512474" y="0"/>
                </a:lnTo>
                <a:lnTo>
                  <a:pt x="1512474" y="3841202"/>
                </a:lnTo>
                <a:lnTo>
                  <a:pt x="0" y="3841202"/>
                </a:lnTo>
                <a:lnTo>
                  <a:pt x="0" y="0"/>
                </a:lnTo>
                <a:close/>
              </a:path>
            </a:pathLst>
          </a:custGeom>
          <a:blipFill rotWithShape="1">
            <a:blip r:embed="rId5">
              <a:alphaModFix/>
            </a:blip>
            <a:stretch>
              <a:fillRect b="0" l="0" r="0" t="0"/>
            </a:stretch>
          </a:blipFill>
          <a:ln>
            <a:noFill/>
          </a:ln>
        </p:spPr>
      </p:sp>
      <p:sp>
        <p:nvSpPr>
          <p:cNvPr id="166" name="Google Shape;166;g30ef78e4265_0_22"/>
          <p:cNvSpPr/>
          <p:nvPr/>
        </p:nvSpPr>
        <p:spPr>
          <a:xfrm>
            <a:off x="4657738" y="8199622"/>
            <a:ext cx="3017499" cy="2404620"/>
          </a:xfrm>
          <a:custGeom>
            <a:rect b="b" l="l" r="r" t="t"/>
            <a:pathLst>
              <a:path extrusionOk="0" h="3472376" w="3602984">
                <a:moveTo>
                  <a:pt x="0" y="0"/>
                </a:moveTo>
                <a:lnTo>
                  <a:pt x="3602985" y="0"/>
                </a:lnTo>
                <a:lnTo>
                  <a:pt x="3602985" y="3472376"/>
                </a:lnTo>
                <a:lnTo>
                  <a:pt x="0" y="3472376"/>
                </a:lnTo>
                <a:lnTo>
                  <a:pt x="0" y="0"/>
                </a:lnTo>
                <a:close/>
              </a:path>
            </a:pathLst>
          </a:custGeom>
          <a:blipFill rotWithShape="1">
            <a:blip r:embed="rId6">
              <a:alphaModFix/>
            </a:blip>
            <a:stretch>
              <a:fillRect b="0" l="0" r="0" t="0"/>
            </a:stretch>
          </a:blipFill>
          <a:ln>
            <a:noFill/>
          </a:ln>
        </p:spPr>
      </p:sp>
      <p:sp>
        <p:nvSpPr>
          <p:cNvPr id="167" name="Google Shape;167;g30ef78e4265_0_22"/>
          <p:cNvSpPr/>
          <p:nvPr/>
        </p:nvSpPr>
        <p:spPr>
          <a:xfrm>
            <a:off x="10495571" y="8429855"/>
            <a:ext cx="2869915" cy="2051368"/>
          </a:xfrm>
          <a:custGeom>
            <a:rect b="b" l="l" r="r" t="t"/>
            <a:pathLst>
              <a:path extrusionOk="0" h="2681527" w="3206609">
                <a:moveTo>
                  <a:pt x="0" y="0"/>
                </a:moveTo>
                <a:lnTo>
                  <a:pt x="3206609" y="0"/>
                </a:lnTo>
                <a:lnTo>
                  <a:pt x="3206609" y="2681527"/>
                </a:lnTo>
                <a:lnTo>
                  <a:pt x="0" y="2681527"/>
                </a:lnTo>
                <a:lnTo>
                  <a:pt x="0" y="0"/>
                </a:lnTo>
                <a:close/>
              </a:path>
            </a:pathLst>
          </a:custGeom>
          <a:blipFill rotWithShape="1">
            <a:blip r:embed="rId7">
              <a:alphaModFix/>
            </a:blip>
            <a:stretch>
              <a:fillRect b="0" l="0" r="0" t="0"/>
            </a:stretch>
          </a:blipFill>
          <a:ln>
            <a:noFill/>
          </a:ln>
        </p:spPr>
      </p:sp>
      <p:sp>
        <p:nvSpPr>
          <p:cNvPr id="168" name="Google Shape;168;g30ef78e4265_0_22"/>
          <p:cNvSpPr/>
          <p:nvPr/>
        </p:nvSpPr>
        <p:spPr>
          <a:xfrm rot="671123">
            <a:off x="8881103" y="8432215"/>
            <a:ext cx="1689356" cy="2051729"/>
          </a:xfrm>
          <a:custGeom>
            <a:rect b="b" l="l" r="r" t="t"/>
            <a:pathLst>
              <a:path extrusionOk="0" h="2522043" w="1872617">
                <a:moveTo>
                  <a:pt x="0" y="0"/>
                </a:moveTo>
                <a:lnTo>
                  <a:pt x="1872617" y="0"/>
                </a:lnTo>
                <a:lnTo>
                  <a:pt x="1872617" y="2522043"/>
                </a:lnTo>
                <a:lnTo>
                  <a:pt x="0" y="2522043"/>
                </a:lnTo>
                <a:lnTo>
                  <a:pt x="0" y="0"/>
                </a:lnTo>
                <a:close/>
              </a:path>
            </a:pathLst>
          </a:custGeom>
          <a:blipFill rotWithShape="1">
            <a:blip r:embed="rId8">
              <a:alphaModFix/>
            </a:blip>
            <a:stretch>
              <a:fillRect b="0" l="0" r="0" t="0"/>
            </a:stretch>
          </a:blipFill>
          <a:ln>
            <a:noFill/>
          </a:ln>
        </p:spPr>
      </p:sp>
      <p:sp>
        <p:nvSpPr>
          <p:cNvPr id="169" name="Google Shape;169;g30ef78e4265_0_22"/>
          <p:cNvSpPr/>
          <p:nvPr/>
        </p:nvSpPr>
        <p:spPr>
          <a:xfrm rot="8921554">
            <a:off x="1307872" y="7439747"/>
            <a:ext cx="1343823" cy="1744354"/>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9">
              <a:alphaModFix/>
            </a:blip>
            <a:stretch>
              <a:fillRect b="0" l="0" r="0" t="0"/>
            </a:stretch>
          </a:blipFill>
          <a:ln>
            <a:noFill/>
          </a:ln>
        </p:spPr>
      </p:sp>
      <p:sp>
        <p:nvSpPr>
          <p:cNvPr id="170" name="Google Shape;170;g30ef78e4265_0_22"/>
          <p:cNvSpPr/>
          <p:nvPr/>
        </p:nvSpPr>
        <p:spPr>
          <a:xfrm rot="8921554">
            <a:off x="15470739" y="8046911"/>
            <a:ext cx="1343823" cy="1744354"/>
          </a:xfrm>
          <a:custGeom>
            <a:rect b="b" l="l" r="r" t="t"/>
            <a:pathLst>
              <a:path extrusionOk="0" h="1743112" w="1342867">
                <a:moveTo>
                  <a:pt x="0" y="0"/>
                </a:moveTo>
                <a:lnTo>
                  <a:pt x="1342868" y="0"/>
                </a:lnTo>
                <a:lnTo>
                  <a:pt x="1342868" y="1743112"/>
                </a:lnTo>
                <a:lnTo>
                  <a:pt x="0" y="1743112"/>
                </a:lnTo>
                <a:lnTo>
                  <a:pt x="0" y="0"/>
                </a:lnTo>
                <a:close/>
              </a:path>
            </a:pathLst>
          </a:custGeom>
          <a:blipFill rotWithShape="1">
            <a:blip r:embed="rId9">
              <a:alphaModFix/>
            </a:blip>
            <a:stretch>
              <a:fillRect b="0" l="0" r="0" t="0"/>
            </a:stretch>
          </a:blipFill>
          <a:ln>
            <a:noFill/>
          </a:ln>
        </p:spPr>
      </p:sp>
      <p:sp>
        <p:nvSpPr>
          <p:cNvPr id="171" name="Google Shape;171;g30ef78e4265_0_22"/>
          <p:cNvSpPr/>
          <p:nvPr/>
        </p:nvSpPr>
        <p:spPr>
          <a:xfrm rot="1326988">
            <a:off x="15797682" y="427415"/>
            <a:ext cx="2224925" cy="1844665"/>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75" name="Shape 175"/>
        <p:cNvGrpSpPr/>
        <p:nvPr/>
      </p:nvGrpSpPr>
      <p:grpSpPr>
        <a:xfrm>
          <a:off x="0" y="0"/>
          <a:ext cx="0" cy="0"/>
          <a:chOff x="0" y="0"/>
          <a:chExt cx="0" cy="0"/>
        </a:xfrm>
      </p:grpSpPr>
      <p:sp>
        <p:nvSpPr>
          <p:cNvPr id="176" name="Google Shape;176;g30ef78e4265_0_37"/>
          <p:cNvSpPr txBox="1"/>
          <p:nvPr/>
        </p:nvSpPr>
        <p:spPr>
          <a:xfrm>
            <a:off x="1981200" y="895700"/>
            <a:ext cx="14897100" cy="908100"/>
          </a:xfrm>
          <a:prstGeom prst="rect">
            <a:avLst/>
          </a:prstGeom>
          <a:noFill/>
          <a:ln>
            <a:noFill/>
          </a:ln>
        </p:spPr>
        <p:txBody>
          <a:bodyPr anchorCtr="0" anchor="ctr" bIns="0" lIns="0" spcFirstLastPara="1" rIns="0" wrap="square" tIns="0">
            <a:noAutofit/>
          </a:bodyPr>
          <a:lstStyle/>
          <a:p>
            <a:pPr indent="0" lvl="0" marL="0" marR="0" rtl="0" algn="ctr">
              <a:lnSpc>
                <a:spcPct val="139997"/>
              </a:lnSpc>
              <a:spcBef>
                <a:spcPts val="0"/>
              </a:spcBef>
              <a:spcAft>
                <a:spcPts val="0"/>
              </a:spcAft>
              <a:buNone/>
            </a:pPr>
            <a:r>
              <a:rPr b="1" lang="en-US" sz="5900">
                <a:solidFill>
                  <a:srgbClr val="DD724E"/>
                </a:solidFill>
                <a:latin typeface="Nunito"/>
                <a:ea typeface="Nunito"/>
                <a:cs typeface="Nunito"/>
                <a:sym typeface="Nunito"/>
              </a:rPr>
              <a:t>Appraisal</a:t>
            </a:r>
            <a:r>
              <a:rPr b="1" lang="en-US" sz="5900">
                <a:solidFill>
                  <a:srgbClr val="DD724E"/>
                </a:solidFill>
                <a:latin typeface="Nunito"/>
                <a:ea typeface="Nunito"/>
                <a:cs typeface="Nunito"/>
                <a:sym typeface="Nunito"/>
              </a:rPr>
              <a:t> Quality Costs</a:t>
            </a:r>
            <a:endParaRPr b="1" sz="5900">
              <a:solidFill>
                <a:srgbClr val="DD724E"/>
              </a:solidFill>
              <a:latin typeface="Nunito"/>
              <a:ea typeface="Nunito"/>
              <a:cs typeface="Nunito"/>
              <a:sym typeface="Nunito"/>
            </a:endParaRPr>
          </a:p>
        </p:txBody>
      </p:sp>
      <p:sp>
        <p:nvSpPr>
          <p:cNvPr id="177" name="Google Shape;177;g30ef78e4265_0_37"/>
          <p:cNvSpPr txBox="1"/>
          <p:nvPr/>
        </p:nvSpPr>
        <p:spPr>
          <a:xfrm>
            <a:off x="1981200" y="2059550"/>
            <a:ext cx="14897100" cy="5617500"/>
          </a:xfrm>
          <a:prstGeom prst="rect">
            <a:avLst/>
          </a:prstGeom>
          <a:noFill/>
          <a:ln>
            <a:noFill/>
          </a:ln>
        </p:spPr>
        <p:txBody>
          <a:bodyPr anchorCtr="0" anchor="ctr" bIns="0" lIns="0" spcFirstLastPara="1" rIns="0" wrap="square" tIns="0">
            <a:noAutofit/>
          </a:bodyPr>
          <a:lstStyle/>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Quality Inspections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Costs associated with inspecting shipments of products to ensure items meet quality and freshness standards</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Customer Satisfaction Surveys</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Costs associated with gathering customer feedback</a:t>
            </a:r>
            <a:endParaRPr sz="2600">
              <a:solidFill>
                <a:srgbClr val="DD724F"/>
              </a:solidFill>
              <a:latin typeface="Nunito SemiBold"/>
              <a:ea typeface="Nunito SemiBold"/>
              <a:cs typeface="Nunito SemiBold"/>
              <a:sym typeface="Nunito SemiBold"/>
            </a:endParaRPr>
          </a:p>
          <a:p>
            <a:pPr indent="-393700" lvl="0" marL="457200" rtl="0" algn="l">
              <a:lnSpc>
                <a:spcPct val="150000"/>
              </a:lnSpc>
              <a:spcBef>
                <a:spcPts val="0"/>
              </a:spcBef>
              <a:spcAft>
                <a:spcPts val="0"/>
              </a:spcAft>
              <a:buClr>
                <a:srgbClr val="DD724F"/>
              </a:buClr>
              <a:buSzPts val="2600"/>
              <a:buFont typeface="Nunito"/>
              <a:buChar char="➔"/>
            </a:pPr>
            <a:r>
              <a:rPr b="1" lang="en-US" sz="2600">
                <a:solidFill>
                  <a:srgbClr val="DD724F"/>
                </a:solidFill>
                <a:latin typeface="Nunito"/>
                <a:ea typeface="Nunito"/>
                <a:cs typeface="Nunito"/>
                <a:sym typeface="Nunito"/>
              </a:rPr>
              <a:t>Expiration Date Monitoring</a:t>
            </a:r>
            <a:endParaRPr b="1" sz="2600">
              <a:solidFill>
                <a:srgbClr val="DD724F"/>
              </a:solidFill>
              <a:latin typeface="Nunito"/>
              <a:ea typeface="Nunito"/>
              <a:cs typeface="Nunito"/>
              <a:sym typeface="Nunito"/>
            </a:endParaRPr>
          </a:p>
          <a:p>
            <a:pPr indent="-393700" lvl="1" marL="914400" rtl="0" algn="l">
              <a:lnSpc>
                <a:spcPct val="150000"/>
              </a:lnSpc>
              <a:spcBef>
                <a:spcPts val="0"/>
              </a:spcBef>
              <a:spcAft>
                <a:spcPts val="0"/>
              </a:spcAft>
              <a:buClr>
                <a:srgbClr val="DD724F"/>
              </a:buClr>
              <a:buSzPts val="2600"/>
              <a:buFont typeface="Nunito SemiBold"/>
              <a:buChar char="◆"/>
            </a:pPr>
            <a:r>
              <a:rPr lang="en-US" sz="2600">
                <a:solidFill>
                  <a:srgbClr val="DD724F"/>
                </a:solidFill>
                <a:latin typeface="Nunito SemiBold"/>
                <a:ea typeface="Nunito SemiBold"/>
                <a:cs typeface="Nunito SemiBold"/>
                <a:sym typeface="Nunito SemiBold"/>
              </a:rPr>
              <a:t>Costs associated with the labor involved in checking products on shelf and marking down or removing items that are nearing their expiration dates</a:t>
            </a:r>
            <a:endParaRPr sz="2600">
              <a:solidFill>
                <a:srgbClr val="DD724F"/>
              </a:solidFill>
              <a:latin typeface="Nunito SemiBold"/>
              <a:ea typeface="Nunito SemiBold"/>
              <a:cs typeface="Nunito SemiBold"/>
              <a:sym typeface="Nunito SemiBold"/>
            </a:endParaRPr>
          </a:p>
        </p:txBody>
      </p:sp>
      <p:sp>
        <p:nvSpPr>
          <p:cNvPr id="178" name="Google Shape;178;g30ef78e4265_0_37"/>
          <p:cNvSpPr/>
          <p:nvPr/>
        </p:nvSpPr>
        <p:spPr>
          <a:xfrm rot="-3101880">
            <a:off x="-2159724" y="-1401194"/>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79" name="Google Shape;179;g30ef78e4265_0_37"/>
          <p:cNvSpPr/>
          <p:nvPr/>
        </p:nvSpPr>
        <p:spPr>
          <a:xfrm rot="-3101880">
            <a:off x="17343965" y="4592956"/>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80" name="Google Shape;180;g30ef78e4265_0_37"/>
          <p:cNvSpPr/>
          <p:nvPr/>
        </p:nvSpPr>
        <p:spPr>
          <a:xfrm rot="-5400000">
            <a:off x="6412477" y="6872078"/>
            <a:ext cx="5233345" cy="8401148"/>
          </a:xfrm>
          <a:custGeom>
            <a:rect b="b" l="l" r="r" t="t"/>
            <a:pathLst>
              <a:path extrusionOk="0" h="13282448" w="10312010">
                <a:moveTo>
                  <a:pt x="0" y="0"/>
                </a:moveTo>
                <a:lnTo>
                  <a:pt x="10312010" y="0"/>
                </a:lnTo>
                <a:lnTo>
                  <a:pt x="10312010" y="13282448"/>
                </a:lnTo>
                <a:lnTo>
                  <a:pt x="0" y="13282448"/>
                </a:lnTo>
                <a:lnTo>
                  <a:pt x="0" y="0"/>
                </a:lnTo>
                <a:close/>
              </a:path>
            </a:pathLst>
          </a:custGeom>
          <a:blipFill rotWithShape="1">
            <a:blip r:embed="rId4">
              <a:alphaModFix/>
            </a:blip>
            <a:stretch>
              <a:fillRect b="0" l="0" r="0" t="0"/>
            </a:stretch>
          </a:blipFill>
          <a:ln>
            <a:noFill/>
          </a:ln>
        </p:spPr>
      </p:sp>
      <p:sp>
        <p:nvSpPr>
          <p:cNvPr id="181" name="Google Shape;181;g30ef78e4265_0_37"/>
          <p:cNvSpPr/>
          <p:nvPr/>
        </p:nvSpPr>
        <p:spPr>
          <a:xfrm>
            <a:off x="5930627" y="7677150"/>
            <a:ext cx="6934992" cy="5260501"/>
          </a:xfrm>
          <a:custGeom>
            <a:rect b="b" l="l" r="r" t="t"/>
            <a:pathLst>
              <a:path extrusionOk="0" h="6434863" w="5815507">
                <a:moveTo>
                  <a:pt x="0" y="0"/>
                </a:moveTo>
                <a:lnTo>
                  <a:pt x="5815507" y="0"/>
                </a:lnTo>
                <a:lnTo>
                  <a:pt x="5815507" y="6434863"/>
                </a:lnTo>
                <a:lnTo>
                  <a:pt x="0" y="6434863"/>
                </a:lnTo>
                <a:lnTo>
                  <a:pt x="0" y="0"/>
                </a:lnTo>
                <a:close/>
              </a:path>
            </a:pathLst>
          </a:custGeom>
          <a:blipFill rotWithShape="1">
            <a:blip r:embed="rId5">
              <a:alphaModFix/>
            </a:blip>
            <a:stretch>
              <a:fillRect b="0" l="0" r="0" t="0"/>
            </a:stretch>
          </a:blipFill>
          <a:ln>
            <a:noFill/>
          </a:ln>
        </p:spPr>
      </p:sp>
      <p:sp>
        <p:nvSpPr>
          <p:cNvPr id="182" name="Google Shape;182;g30ef78e4265_0_37"/>
          <p:cNvSpPr/>
          <p:nvPr/>
        </p:nvSpPr>
        <p:spPr>
          <a:xfrm rot="8921554">
            <a:off x="1396122" y="7437122"/>
            <a:ext cx="1343823" cy="1744354"/>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6">
              <a:alphaModFix/>
            </a:blip>
            <a:stretch>
              <a:fillRect b="0" l="0" r="0" t="0"/>
            </a:stretch>
          </a:blipFill>
          <a:ln>
            <a:noFill/>
          </a:ln>
        </p:spPr>
      </p:sp>
      <p:sp>
        <p:nvSpPr>
          <p:cNvPr id="183" name="Google Shape;183;g30ef78e4265_0_37"/>
          <p:cNvSpPr/>
          <p:nvPr/>
        </p:nvSpPr>
        <p:spPr>
          <a:xfrm rot="8921554">
            <a:off x="15318339" y="7574811"/>
            <a:ext cx="1343823" cy="1744354"/>
          </a:xfrm>
          <a:custGeom>
            <a:rect b="b" l="l" r="r" t="t"/>
            <a:pathLst>
              <a:path extrusionOk="0" h="1743112" w="1342867">
                <a:moveTo>
                  <a:pt x="0" y="0"/>
                </a:moveTo>
                <a:lnTo>
                  <a:pt x="1342868" y="0"/>
                </a:lnTo>
                <a:lnTo>
                  <a:pt x="1342868" y="1743112"/>
                </a:lnTo>
                <a:lnTo>
                  <a:pt x="0" y="1743112"/>
                </a:lnTo>
                <a:lnTo>
                  <a:pt x="0" y="0"/>
                </a:lnTo>
                <a:close/>
              </a:path>
            </a:pathLst>
          </a:custGeom>
          <a:blipFill rotWithShape="1">
            <a:blip r:embed="rId6">
              <a:alphaModFix/>
            </a:blip>
            <a:stretch>
              <a:fillRect b="0" l="0" r="0" t="0"/>
            </a:stretch>
          </a:blipFill>
          <a:ln>
            <a:noFill/>
          </a:ln>
        </p:spPr>
      </p:sp>
      <p:sp>
        <p:nvSpPr>
          <p:cNvPr id="184" name="Google Shape;184;g30ef78e4265_0_37"/>
          <p:cNvSpPr/>
          <p:nvPr/>
        </p:nvSpPr>
        <p:spPr>
          <a:xfrm rot="1326988">
            <a:off x="15797682" y="427415"/>
            <a:ext cx="2224925" cy="1844665"/>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5DB"/>
        </a:solidFill>
      </p:bgPr>
    </p:bg>
    <p:spTree>
      <p:nvGrpSpPr>
        <p:cNvPr id="188" name="Shape 188"/>
        <p:cNvGrpSpPr/>
        <p:nvPr/>
      </p:nvGrpSpPr>
      <p:grpSpPr>
        <a:xfrm>
          <a:off x="0" y="0"/>
          <a:ext cx="0" cy="0"/>
          <a:chOff x="0" y="0"/>
          <a:chExt cx="0" cy="0"/>
        </a:xfrm>
      </p:grpSpPr>
      <p:sp>
        <p:nvSpPr>
          <p:cNvPr id="189" name="Google Shape;189;g30ef56613a0_1_44"/>
          <p:cNvSpPr txBox="1"/>
          <p:nvPr/>
        </p:nvSpPr>
        <p:spPr>
          <a:xfrm>
            <a:off x="3679000" y="295175"/>
            <a:ext cx="11564100" cy="95010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lang="en-US" sz="6173">
                <a:solidFill>
                  <a:srgbClr val="DD724D"/>
                </a:solidFill>
                <a:latin typeface="Nunito"/>
                <a:ea typeface="Nunito"/>
                <a:cs typeface="Nunito"/>
                <a:sym typeface="Nunito"/>
              </a:rPr>
              <a:t>Quality Costs Representation</a:t>
            </a:r>
            <a:endParaRPr b="1" sz="200">
              <a:latin typeface="Nunito"/>
              <a:ea typeface="Nunito"/>
              <a:cs typeface="Nunito"/>
              <a:sym typeface="Nunito"/>
            </a:endParaRPr>
          </a:p>
        </p:txBody>
      </p:sp>
      <p:sp>
        <p:nvSpPr>
          <p:cNvPr id="190" name="Google Shape;190;g30ef56613a0_1_44"/>
          <p:cNvSpPr/>
          <p:nvPr/>
        </p:nvSpPr>
        <p:spPr>
          <a:xfrm rot="-3101880">
            <a:off x="16534659" y="-1860267"/>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91" name="Google Shape;191;g30ef56613a0_1_44"/>
          <p:cNvSpPr/>
          <p:nvPr/>
        </p:nvSpPr>
        <p:spPr>
          <a:xfrm rot="-3101880">
            <a:off x="-2365099" y="8645060"/>
            <a:ext cx="3764348" cy="4116086"/>
          </a:xfrm>
          <a:custGeom>
            <a:rect b="b" l="l" r="r" t="t"/>
            <a:pathLst>
              <a:path extrusionOk="0" h="4114800" w="3763172">
                <a:moveTo>
                  <a:pt x="0" y="0"/>
                </a:moveTo>
                <a:lnTo>
                  <a:pt x="3763172" y="0"/>
                </a:lnTo>
                <a:lnTo>
                  <a:pt x="3763172" y="4114800"/>
                </a:lnTo>
                <a:lnTo>
                  <a:pt x="0" y="4114800"/>
                </a:lnTo>
                <a:lnTo>
                  <a:pt x="0" y="0"/>
                </a:lnTo>
                <a:close/>
              </a:path>
            </a:pathLst>
          </a:custGeom>
          <a:blipFill rotWithShape="1">
            <a:blip r:embed="rId3">
              <a:alphaModFix/>
            </a:blip>
            <a:stretch>
              <a:fillRect b="0" l="0" r="0" t="0"/>
            </a:stretch>
          </a:blipFill>
          <a:ln>
            <a:noFill/>
          </a:ln>
        </p:spPr>
      </p:sp>
      <p:sp>
        <p:nvSpPr>
          <p:cNvPr id="192" name="Google Shape;192;g30ef56613a0_1_44"/>
          <p:cNvSpPr txBox="1"/>
          <p:nvPr/>
        </p:nvSpPr>
        <p:spPr>
          <a:xfrm>
            <a:off x="755025" y="1383875"/>
            <a:ext cx="1681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rgbClr val="DD724D"/>
                </a:solidFill>
                <a:latin typeface="Nunito SemiBold"/>
                <a:ea typeface="Nunito SemiBold"/>
                <a:cs typeface="Nunito SemiBold"/>
                <a:sym typeface="Nunito SemiBold"/>
              </a:rPr>
              <a:t>For the grocery store’s quality cost analysis, we assumed that it’s a well-established business with around 10 years of experience, reflecting a stable and mature operation.</a:t>
            </a:r>
            <a:endParaRPr sz="2500">
              <a:solidFill>
                <a:srgbClr val="DD724D"/>
              </a:solidFill>
              <a:latin typeface="Nunito SemiBold"/>
              <a:ea typeface="Nunito SemiBold"/>
              <a:cs typeface="Nunito SemiBold"/>
              <a:sym typeface="Nunito SemiBold"/>
            </a:endParaRPr>
          </a:p>
        </p:txBody>
      </p:sp>
      <p:sp>
        <p:nvSpPr>
          <p:cNvPr id="193" name="Google Shape;193;g30ef56613a0_1_44"/>
          <p:cNvSpPr txBox="1"/>
          <p:nvPr/>
        </p:nvSpPr>
        <p:spPr>
          <a:xfrm>
            <a:off x="12255425" y="2546125"/>
            <a:ext cx="5563200" cy="6554700"/>
          </a:xfrm>
          <a:prstGeom prst="rect">
            <a:avLst/>
          </a:prstGeom>
          <a:noFill/>
          <a:ln cap="flat" cmpd="sng" w="28575">
            <a:solidFill>
              <a:srgbClr val="DD7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With an assumed history of effective quality management, we allocated </a:t>
            </a:r>
            <a:r>
              <a:rPr b="1" i="1" lang="en-US" sz="2000">
                <a:solidFill>
                  <a:srgbClr val="186829"/>
                </a:solidFill>
                <a:latin typeface="Nunito"/>
                <a:ea typeface="Nunito"/>
                <a:cs typeface="Nunito"/>
                <a:sym typeface="Nunito"/>
              </a:rPr>
              <a:t>higher costs</a:t>
            </a:r>
            <a:r>
              <a:rPr lang="en-US" sz="2000">
                <a:solidFill>
                  <a:srgbClr val="DD724D"/>
                </a:solidFill>
                <a:latin typeface="Nunito SemiBold"/>
                <a:ea typeface="Nunito SemiBold"/>
                <a:cs typeface="Nunito SemiBold"/>
                <a:sym typeface="Nunito SemiBold"/>
              </a:rPr>
              <a:t> to Prevention Quality Costs of 10% ($100,000), reflecting proactive measures such as inventory management and staff training to prevent issues.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Appraisal Costs of 7%($70,000) are also substantial, representing regular quality checks.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t/>
            </a:r>
            <a:endParaRPr sz="2000">
              <a:solidFill>
                <a:srgbClr val="DD724D"/>
              </a:solidFill>
              <a:latin typeface="Nunito SemiBold"/>
              <a:ea typeface="Nunito SemiBold"/>
              <a:cs typeface="Nunito SemiBold"/>
              <a:sym typeface="Nunito SemiBold"/>
            </a:endParaRPr>
          </a:p>
          <a:p>
            <a:pPr indent="0" lvl="0" marL="0" rtl="0" algn="ctr">
              <a:spcBef>
                <a:spcPts val="0"/>
              </a:spcBef>
              <a:spcAft>
                <a:spcPts val="0"/>
              </a:spcAft>
              <a:buNone/>
            </a:pPr>
            <a:r>
              <a:rPr lang="en-US" sz="2000">
                <a:solidFill>
                  <a:srgbClr val="DD724D"/>
                </a:solidFill>
                <a:latin typeface="Nunito SemiBold"/>
                <a:ea typeface="Nunito SemiBold"/>
                <a:cs typeface="Nunito SemiBold"/>
                <a:sym typeface="Nunito SemiBold"/>
              </a:rPr>
              <a:t>Internal Failure Costs of 5% ($50,000) and External Failure Costs of 3%($30,000) are comparatively </a:t>
            </a:r>
            <a:r>
              <a:rPr b="1" i="1" lang="en-US" sz="2000">
                <a:solidFill>
                  <a:srgbClr val="186829"/>
                </a:solidFill>
                <a:latin typeface="Nunito"/>
                <a:ea typeface="Nunito"/>
                <a:cs typeface="Nunito"/>
                <a:sym typeface="Nunito"/>
              </a:rPr>
              <a:t>lower</a:t>
            </a:r>
            <a:r>
              <a:rPr lang="en-US" sz="2000">
                <a:solidFill>
                  <a:srgbClr val="186829"/>
                </a:solidFill>
                <a:latin typeface="Nunito SemiBold"/>
                <a:ea typeface="Nunito SemiBold"/>
                <a:cs typeface="Nunito SemiBold"/>
                <a:sym typeface="Nunito SemiBold"/>
              </a:rPr>
              <a:t>,</a:t>
            </a:r>
            <a:r>
              <a:rPr lang="en-US" sz="2000">
                <a:solidFill>
                  <a:srgbClr val="DD724D"/>
                </a:solidFill>
                <a:latin typeface="Nunito SemiBold"/>
                <a:ea typeface="Nunito SemiBold"/>
                <a:cs typeface="Nunito SemiBold"/>
                <a:sym typeface="Nunito SemiBold"/>
              </a:rPr>
              <a:t> as we assumed preventive investments help minimize spoilage and complaints.</a:t>
            </a:r>
            <a:endParaRPr sz="2000">
              <a:solidFill>
                <a:srgbClr val="DD724D"/>
              </a:solidFill>
              <a:latin typeface="Nunito SemiBold"/>
              <a:ea typeface="Nunito SemiBold"/>
              <a:cs typeface="Nunito SemiBold"/>
              <a:sym typeface="Nunito SemiBold"/>
            </a:endParaRPr>
          </a:p>
        </p:txBody>
      </p:sp>
      <p:sp>
        <p:nvSpPr>
          <p:cNvPr id="194" name="Google Shape;194;g30ef56613a0_1_44"/>
          <p:cNvSpPr/>
          <p:nvPr/>
        </p:nvSpPr>
        <p:spPr>
          <a:xfrm rot="-10406583">
            <a:off x="267808" y="197793"/>
            <a:ext cx="881990" cy="1144869"/>
          </a:xfrm>
          <a:custGeom>
            <a:rect b="b" l="l" r="r" t="t"/>
            <a:pathLst>
              <a:path extrusionOk="0" h="1743112" w="1342867">
                <a:moveTo>
                  <a:pt x="0" y="0"/>
                </a:moveTo>
                <a:lnTo>
                  <a:pt x="1342868" y="0"/>
                </a:lnTo>
                <a:lnTo>
                  <a:pt x="1342868" y="1743113"/>
                </a:lnTo>
                <a:lnTo>
                  <a:pt x="0" y="1743113"/>
                </a:lnTo>
                <a:lnTo>
                  <a:pt x="0" y="0"/>
                </a:lnTo>
                <a:close/>
              </a:path>
            </a:pathLst>
          </a:custGeom>
          <a:blipFill rotWithShape="1">
            <a:blip r:embed="rId4">
              <a:alphaModFix/>
            </a:blip>
            <a:stretch>
              <a:fillRect b="0" l="0" r="0" t="0"/>
            </a:stretch>
          </a:blipFill>
          <a:ln>
            <a:noFill/>
          </a:ln>
        </p:spPr>
      </p:sp>
      <p:sp>
        <p:nvSpPr>
          <p:cNvPr id="195" name="Google Shape;195;g30ef56613a0_1_44"/>
          <p:cNvSpPr/>
          <p:nvPr/>
        </p:nvSpPr>
        <p:spPr>
          <a:xfrm rot="1324074">
            <a:off x="2425196" y="331140"/>
            <a:ext cx="1127314" cy="878181"/>
          </a:xfrm>
          <a:custGeom>
            <a:rect b="b" l="l" r="r" t="t"/>
            <a:pathLst>
              <a:path extrusionOk="0" h="3121344" w="3764779">
                <a:moveTo>
                  <a:pt x="0" y="0"/>
                </a:moveTo>
                <a:lnTo>
                  <a:pt x="3764779" y="0"/>
                </a:lnTo>
                <a:lnTo>
                  <a:pt x="3764779" y="3121344"/>
                </a:lnTo>
                <a:lnTo>
                  <a:pt x="0" y="3121344"/>
                </a:lnTo>
                <a:lnTo>
                  <a:pt x="0" y="0"/>
                </a:lnTo>
                <a:close/>
              </a:path>
            </a:pathLst>
          </a:custGeom>
          <a:blipFill rotWithShape="1">
            <a:blip r:embed="rId5">
              <a:alphaModFix/>
            </a:blip>
            <a:stretch>
              <a:fillRect b="0" l="0" r="0" t="0"/>
            </a:stretch>
          </a:blipFill>
          <a:ln>
            <a:noFill/>
          </a:ln>
        </p:spPr>
      </p:sp>
      <p:sp>
        <p:nvSpPr>
          <p:cNvPr id="196" name="Google Shape;196;g30ef56613a0_1_44"/>
          <p:cNvSpPr txBox="1"/>
          <p:nvPr/>
        </p:nvSpPr>
        <p:spPr>
          <a:xfrm>
            <a:off x="861838" y="9239625"/>
            <a:ext cx="10872900" cy="4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DD724F"/>
                </a:solidFill>
                <a:latin typeface="Nunito"/>
                <a:ea typeface="Nunito"/>
                <a:cs typeface="Nunito"/>
                <a:sym typeface="Nunito"/>
              </a:rPr>
              <a:t>Reference</a:t>
            </a:r>
            <a:r>
              <a:rPr b="1" lang="en-US" sz="1900">
                <a:solidFill>
                  <a:srgbClr val="DD724F"/>
                </a:solidFill>
                <a:latin typeface="Nunito"/>
                <a:ea typeface="Nunito"/>
                <a:cs typeface="Nunito"/>
                <a:sym typeface="Nunito"/>
              </a:rPr>
              <a:t>:</a:t>
            </a:r>
            <a:r>
              <a:rPr lang="en-US" sz="1900">
                <a:solidFill>
                  <a:srgbClr val="DD724F"/>
                </a:solidFill>
                <a:latin typeface="Nunito SemiBold"/>
                <a:ea typeface="Nunito SemiBold"/>
                <a:cs typeface="Nunito SemiBold"/>
                <a:sym typeface="Nunito SemiBold"/>
              </a:rPr>
              <a:t> </a:t>
            </a:r>
            <a:r>
              <a:rPr lang="en-US" sz="1900" u="sng">
                <a:solidFill>
                  <a:srgbClr val="DD724F"/>
                </a:solidFill>
                <a:latin typeface="Nunito SemiBold"/>
                <a:ea typeface="Nunito SemiBold"/>
                <a:cs typeface="Nunito SemiBold"/>
                <a:sym typeface="Nunito SemiBold"/>
                <a:hlinkClick r:id="rId6">
                  <a:extLst>
                    <a:ext uri="{A12FA001-AC4F-418D-AE19-62706E023703}">
                      <ahyp:hlinkClr val="tx"/>
                    </a:ext>
                  </a:extLst>
                </a:hlinkClick>
              </a:rPr>
              <a:t>Business Quality Cost Report</a:t>
            </a:r>
            <a:endParaRPr sz="1900">
              <a:solidFill>
                <a:srgbClr val="DD724F"/>
              </a:solidFill>
              <a:latin typeface="Nunito SemiBold"/>
              <a:ea typeface="Nunito SemiBold"/>
              <a:cs typeface="Nunito SemiBold"/>
              <a:sym typeface="Nunito SemiBold"/>
            </a:endParaRPr>
          </a:p>
        </p:txBody>
      </p:sp>
      <p:pic>
        <p:nvPicPr>
          <p:cNvPr id="197" name="Google Shape;197;g30ef56613a0_1_44"/>
          <p:cNvPicPr preferRelativeResize="0"/>
          <p:nvPr/>
        </p:nvPicPr>
        <p:blipFill>
          <a:blip r:embed="rId7">
            <a:alphaModFix/>
          </a:blip>
          <a:stretch>
            <a:fillRect/>
          </a:stretch>
        </p:blipFill>
        <p:spPr>
          <a:xfrm>
            <a:off x="861772" y="2546017"/>
            <a:ext cx="10873026" cy="65547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